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4" r:id="rId9"/>
    <p:sldId id="263" r:id="rId10"/>
    <p:sldId id="265" r:id="rId11"/>
    <p:sldId id="266" r:id="rId12"/>
    <p:sldId id="267" r:id="rId13"/>
    <p:sldId id="270" r:id="rId14"/>
    <p:sldId id="273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8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96C9-7719-E142-9966-D43F11BC6DE9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2407-F9E9-C347-B56A-E169B45256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7F095-8148-DE4A-9617-F8BE18EC8C12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32906-0378-AD43-85D6-DE4E66AAB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D8E0A518-1BC4-8841-98C1-E45DB6A02251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89FE-22C5-6941-AE05-C5DC83168699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3D9F-F9BF-694D-B57E-6991F574BCE5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4D5B-D763-FF43-A63E-D1739DD879D4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1A0A-7E24-8240-883A-D6C3D8FB225C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7A1A-FA4D-564E-B006-5654CA203056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66A1-A038-5A49-9B15-824FA42BACE6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2B4-76AD-6D42-A093-3B9EDDC0168E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ECF4-91FB-0C4A-9B22-2FBED83F9E12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AA62-E63F-4F4E-9C8D-31F765496803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C5B-D7D8-384C-BADD-8B8DF119F133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6299-C119-5B4A-985C-FA1518B53EAC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3D51B66-ADAB-4144-B5AD-87FB2D03425A}" type="datetime1">
              <a:rPr lang="fr-FR" smtClean="0"/>
              <a:pPr/>
              <a:t>29/06/2010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B592DB0-7031-D541-9FC8-FEC5A301C5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144588" y="4495800"/>
            <a:ext cx="7694612" cy="1219200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Patrick Gaulme</a:t>
            </a:r>
          </a:p>
          <a:p>
            <a:r>
              <a:rPr lang="fr-FR" dirty="0" smtClean="0"/>
              <a:t>Thierry Appourchaux</a:t>
            </a:r>
          </a:p>
          <a:p>
            <a:r>
              <a:rPr lang="en-GB" dirty="0" smtClean="0"/>
              <a:t>Othman</a:t>
            </a:r>
            <a:r>
              <a:rPr lang="fr-FR" dirty="0" smtClean="0"/>
              <a:t> Benomar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90600" y="10668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Mode identification with </a:t>
            </a:r>
            <a:r>
              <a:rPr lang="en-GB" sz="4400" dirty="0" err="1" smtClean="0"/>
              <a:t>CoRoT</a:t>
            </a:r>
            <a:r>
              <a:rPr lang="en-GB" sz="4400" dirty="0" smtClean="0"/>
              <a:t> and </a:t>
            </a:r>
            <a:r>
              <a:rPr lang="en-GB" sz="4400" dirty="0" err="1" smtClean="0"/>
              <a:t>Kepler</a:t>
            </a:r>
            <a:r>
              <a:rPr lang="en-GB" sz="4400" dirty="0" smtClean="0"/>
              <a:t> solar-like oscillation spectra</a:t>
            </a:r>
            <a:endParaRPr lang="en-GB" sz="44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pic>
        <p:nvPicPr>
          <p:cNvPr id="6" name="Image 5" descr="logoi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495800"/>
            <a:ext cx="1057846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05318" y="6520259"/>
            <a:ext cx="5643282" cy="365125"/>
          </a:xfrm>
        </p:spPr>
        <p:txBody>
          <a:bodyPr/>
          <a:lstStyle/>
          <a:p>
            <a:r>
              <a:rPr lang="fr-FR" dirty="0" smtClean="0"/>
              <a:t>SOHO-GONG XXIV, Aix en Provence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>
            <a:normAutofit/>
          </a:bodyPr>
          <a:lstStyle/>
          <a:p>
            <a:r>
              <a:rPr lang="en-GB" dirty="0" err="1" smtClean="0"/>
              <a:t>CoRoT</a:t>
            </a:r>
            <a:r>
              <a:rPr lang="en-GB" dirty="0" smtClean="0"/>
              <a:t> HD 49933 with MCMC</a:t>
            </a:r>
            <a:endParaRPr lang="en-GB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79512" y="1600201"/>
            <a:ext cx="5544616" cy="29078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GB" dirty="0" smtClean="0"/>
              <a:t>Mode identification impossible in the </a:t>
            </a:r>
            <a:r>
              <a:rPr lang="en-GB" dirty="0" err="1" smtClean="0"/>
              <a:t>Echelle</a:t>
            </a:r>
            <a:r>
              <a:rPr lang="en-GB" dirty="0" smtClean="0"/>
              <a:t> diagram </a:t>
            </a:r>
            <a:r>
              <a:rPr lang="en-GB" dirty="0" err="1" smtClean="0">
                <a:sym typeface="Wingdings" pitchFamily="2" charset="2"/>
              </a:rPr>
              <a:t></a:t>
            </a:r>
            <a:r>
              <a:rPr lang="en-GB" dirty="0" smtClean="0">
                <a:sym typeface="Wingdings" pitchFamily="2" charset="2"/>
              </a:rPr>
              <a:t> Probability calculation with MCMC:</a:t>
            </a:r>
          </a:p>
          <a:p>
            <a:pPr lvl="2">
              <a:buFont typeface="Wingdings" charset="2"/>
              <a:buChar char="ü"/>
            </a:pPr>
            <a:r>
              <a:rPr lang="en-GB" dirty="0" smtClean="0">
                <a:sym typeface="Wingdings" pitchFamily="2" charset="2"/>
              </a:rPr>
              <a:t>Probability = 89% if the relative heights of the modes are not fixed</a:t>
            </a:r>
          </a:p>
          <a:p>
            <a:pPr lvl="2">
              <a:buFont typeface="Wingdings" charset="2"/>
              <a:buChar char="ü"/>
            </a:pPr>
            <a:r>
              <a:rPr lang="en-GB" dirty="0" smtClean="0">
                <a:sym typeface="Wingdings" pitchFamily="2" charset="2"/>
              </a:rPr>
              <a:t>Probability &gt; 99.999% if the relative heights are fixed to the solar values</a:t>
            </a:r>
          </a:p>
          <a:p>
            <a:pPr lvl="2">
              <a:buFont typeface="Wingdings" charset="2"/>
              <a:buChar char="ü"/>
            </a:pPr>
            <a:r>
              <a:rPr lang="en-GB" dirty="0" smtClean="0">
                <a:sym typeface="Wingdings" pitchFamily="2" charset="2"/>
              </a:rPr>
              <a:t>Results confirmed with MLE and MAP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Angle/splitting correlated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640" y="1600201"/>
            <a:ext cx="2722816" cy="2286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640" y="4038600"/>
            <a:ext cx="2722816" cy="198386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14306" y="6016823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Benomar et al. 2009</a:t>
            </a:r>
            <a:endParaRPr lang="fr-FR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1680" y="4508050"/>
            <a:ext cx="2760492" cy="20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MCMC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GB" dirty="0" smtClean="0"/>
              <a:t>No trapping in local minima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Time consuming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3 weeks with 1 CPU for a 60-day time series with 18 overtones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Straightforward error estimate of the fitted parameters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MAP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GB" dirty="0" smtClean="0"/>
              <a:t>The solution depends on the initial guess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Fast to fit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few hours with 1 CPU, for a 60-day time series with 18 overtones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Non trivial error estimation: Hessian calculation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SOHO-GONG XXIV, Aix en Provence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>
            <a:normAutofit/>
          </a:bodyPr>
          <a:lstStyle/>
          <a:p>
            <a:r>
              <a:rPr lang="en-GB" dirty="0" smtClean="0"/>
              <a:t>MCMC </a:t>
            </a:r>
            <a:r>
              <a:rPr lang="en-GB" dirty="0" err="1" smtClean="0"/>
              <a:t>vs</a:t>
            </a:r>
            <a:r>
              <a:rPr lang="en-GB" dirty="0" smtClean="0"/>
              <a:t> MAP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09600" y="1447800"/>
            <a:ext cx="7620000" cy="475129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GB" dirty="0" err="1" smtClean="0"/>
              <a:t>Kepler</a:t>
            </a:r>
            <a:r>
              <a:rPr lang="en-GB" dirty="0" smtClean="0"/>
              <a:t> data: 1500 Solar-like light curves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Large variety of “species”</a:t>
            </a:r>
          </a:p>
          <a:p>
            <a:pPr lvl="2">
              <a:buFont typeface="Courier New"/>
              <a:buChar char="o"/>
            </a:pPr>
            <a:r>
              <a:rPr lang="en-GB" dirty="0" smtClean="0"/>
              <a:t>Solar analogues</a:t>
            </a:r>
          </a:p>
          <a:p>
            <a:pPr lvl="2">
              <a:buFont typeface="Courier New"/>
              <a:buChar char="o"/>
            </a:pPr>
            <a:r>
              <a:rPr lang="en-GB" dirty="0" smtClean="0"/>
              <a:t>sub-giants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Large variety of spectra</a:t>
            </a:r>
          </a:p>
          <a:p>
            <a:pPr lvl="2">
              <a:buFont typeface="Courier New"/>
              <a:buChar char="o"/>
            </a:pPr>
            <a:r>
              <a:rPr lang="en-GB" dirty="0" smtClean="0"/>
              <a:t>plenty of mixed modes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120 stars to fit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MCMC: 7 years to fit the data with 1 CPU !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Step by step approach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global parameters: </a:t>
            </a:r>
            <a:r>
              <a:rPr lang="en-GB" dirty="0" err="1" smtClean="0">
                <a:latin typeface="Symbol" charset="2"/>
                <a:cs typeface="Symbol" charset="2"/>
              </a:rPr>
              <a:t>n</a:t>
            </a:r>
            <a:r>
              <a:rPr lang="en-GB" baseline="-25000" dirty="0" err="1" smtClean="0"/>
              <a:t>max</a:t>
            </a:r>
            <a:r>
              <a:rPr lang="en-GB" dirty="0" smtClean="0"/>
              <a:t>, ∆</a:t>
            </a:r>
            <a:r>
              <a:rPr lang="en-GB" dirty="0" smtClean="0">
                <a:latin typeface="Symbol" charset="2"/>
                <a:cs typeface="Symbol" charset="2"/>
              </a:rPr>
              <a:t>n</a:t>
            </a:r>
            <a:r>
              <a:rPr lang="en-GB" baseline="-25000" dirty="0" smtClean="0"/>
              <a:t>0</a:t>
            </a:r>
            <a:r>
              <a:rPr lang="en-GB" dirty="0" smtClean="0"/>
              <a:t>, </a:t>
            </a:r>
            <a:r>
              <a:rPr lang="en-GB" dirty="0" err="1" smtClean="0">
                <a:latin typeface="Symbol" charset="2"/>
                <a:cs typeface="Symbol" charset="2"/>
              </a:rPr>
              <a:t>dn</a:t>
            </a:r>
            <a:r>
              <a:rPr lang="en-GB" dirty="0" smtClean="0">
                <a:latin typeface="Symbol" charset="2"/>
                <a:cs typeface="Symbol" charset="2"/>
              </a:rPr>
              <a:t> </a:t>
            </a:r>
            <a:r>
              <a:rPr lang="en-GB" dirty="0" smtClean="0">
                <a:latin typeface="Century Gothic"/>
                <a:cs typeface="Century Gothic"/>
              </a:rPr>
              <a:t>(autocorrelation)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MLE/MAP with solar analogues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simplified MLE/MAP when mixed modes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MCMC for peculiar cases 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Dealing with massive data flux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Dealing with massive data flux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38600"/>
            <a:ext cx="2666118" cy="2057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524000"/>
            <a:ext cx="2644704" cy="2133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419" y="1524000"/>
            <a:ext cx="2647181" cy="2133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34" y="1524000"/>
            <a:ext cx="2693062" cy="2133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34" y="4038600"/>
            <a:ext cx="2661314" cy="20574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991" y="4038600"/>
            <a:ext cx="2688609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SOHO-GONG XXIV, Aix en Provence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>
            <a:normAutofit/>
          </a:bodyPr>
          <a:lstStyle/>
          <a:p>
            <a:r>
              <a:rPr lang="en-GB" dirty="0" smtClean="0"/>
              <a:t>Fitting a massive data flux</a:t>
            </a:r>
            <a:endParaRPr lang="en-GB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33400" y="1295400"/>
            <a:ext cx="2228850" cy="609600"/>
          </a:xfrm>
          <a:prstGeom prst="roundRect">
            <a:avLst>
              <a:gd name="adj" fmla="val 456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Spectrometric </a:t>
            </a:r>
            <a:r>
              <a:rPr lang="en-GB" dirty="0" smtClean="0"/>
              <a:t>information</a:t>
            </a:r>
            <a:endParaRPr lang="en-GB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3486150" y="1295400"/>
            <a:ext cx="2228850" cy="609600"/>
          </a:xfrm>
          <a:prstGeom prst="roundRect">
            <a:avLst>
              <a:gd name="adj" fmla="val 456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Autocorrelation of time series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534150" y="1295400"/>
            <a:ext cx="2228850" cy="609600"/>
          </a:xfrm>
          <a:prstGeom prst="roundRect">
            <a:avLst>
              <a:gd name="adj" fmla="val 456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Background </a:t>
            </a:r>
            <a:r>
              <a:rPr lang="en-GB" dirty="0" smtClean="0"/>
              <a:t>fitting</a:t>
            </a:r>
            <a:endParaRPr lang="en-GB" dirty="0" smtClean="0"/>
          </a:p>
        </p:txBody>
      </p:sp>
      <p:sp>
        <p:nvSpPr>
          <p:cNvPr id="14" name="Rectangle à coins arrondis 13"/>
          <p:cNvSpPr/>
          <p:nvPr/>
        </p:nvSpPr>
        <p:spPr>
          <a:xfrm>
            <a:off x="6534150" y="3048000"/>
            <a:ext cx="2228850" cy="1752600"/>
          </a:xfrm>
          <a:prstGeom prst="roundRect">
            <a:avLst>
              <a:gd name="adj" fmla="val 193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HR-like diagrams, e.g.</a:t>
            </a:r>
          </a:p>
          <a:p>
            <a:r>
              <a:rPr lang="en-GB" dirty="0" smtClean="0"/>
              <a:t>- ∆</a:t>
            </a:r>
            <a:r>
              <a:rPr lang="en-GB" dirty="0" smtClean="0">
                <a:latin typeface="Symbol" charset="2"/>
                <a:cs typeface="Symbol" charset="2"/>
              </a:rPr>
              <a:t>n</a:t>
            </a:r>
            <a:r>
              <a:rPr lang="en-GB" baseline="-25000" dirty="0" smtClean="0"/>
              <a:t>0</a:t>
            </a:r>
            <a:r>
              <a:rPr lang="en-GB" dirty="0" smtClean="0">
                <a:latin typeface="Symbol" charset="2"/>
                <a:cs typeface="Symbol" charset="2"/>
              </a:rPr>
              <a:t> = </a:t>
            </a:r>
            <a:r>
              <a:rPr lang="en-GB" dirty="0" err="1" smtClean="0">
                <a:cs typeface="Symbol" charset="2"/>
              </a:rPr>
              <a:t>f</a:t>
            </a:r>
            <a:r>
              <a:rPr lang="en-GB" dirty="0" err="1" smtClean="0">
                <a:latin typeface="Symbol" charset="2"/>
                <a:cs typeface="Symbol" charset="2"/>
              </a:rPr>
              <a:t>(n</a:t>
            </a:r>
            <a:r>
              <a:rPr lang="en-GB" baseline="-25000" dirty="0" err="1" smtClean="0">
                <a:cs typeface="Symbol" charset="2"/>
              </a:rPr>
              <a:t>max</a:t>
            </a:r>
            <a:r>
              <a:rPr lang="en-GB" dirty="0" smtClean="0">
                <a:latin typeface="Symbol" charset="2"/>
                <a:cs typeface="Symbol" charset="2"/>
              </a:rPr>
              <a:t>)</a:t>
            </a:r>
          </a:p>
          <a:p>
            <a:r>
              <a:rPr lang="en-GB" dirty="0" smtClean="0"/>
              <a:t>- </a:t>
            </a:r>
            <a:r>
              <a:rPr lang="en-GB" dirty="0" err="1" smtClean="0">
                <a:latin typeface="Symbol" charset="2"/>
                <a:cs typeface="Symbol" charset="2"/>
              </a:rPr>
              <a:t>dn</a:t>
            </a:r>
            <a:r>
              <a:rPr lang="en-GB" dirty="0" smtClean="0">
                <a:latin typeface="Symbol" charset="2"/>
                <a:cs typeface="Symbol" charset="2"/>
              </a:rPr>
              <a:t> = </a:t>
            </a:r>
            <a:r>
              <a:rPr lang="en-GB" dirty="0" smtClean="0">
                <a:cs typeface="Symbol" charset="2"/>
              </a:rPr>
              <a:t>f</a:t>
            </a:r>
            <a:r>
              <a:rPr lang="en-GB" dirty="0" smtClean="0">
                <a:latin typeface="Symbol" charset="2"/>
                <a:cs typeface="Symbol" charset="2"/>
              </a:rPr>
              <a:t>(</a:t>
            </a:r>
            <a:r>
              <a:rPr lang="en-GB" dirty="0" smtClean="0"/>
              <a:t>∆</a:t>
            </a:r>
            <a:r>
              <a:rPr lang="en-GB" dirty="0" smtClean="0">
                <a:latin typeface="Symbol" charset="2"/>
                <a:cs typeface="Symbol" charset="2"/>
              </a:rPr>
              <a:t>n</a:t>
            </a:r>
            <a:r>
              <a:rPr lang="en-GB" baseline="-25000" dirty="0" smtClean="0"/>
              <a:t>0)</a:t>
            </a:r>
            <a:r>
              <a:rPr lang="en-GB" dirty="0" smtClean="0">
                <a:latin typeface="Symbol" charset="2"/>
                <a:cs typeface="Symbol" charset="2"/>
              </a:rPr>
              <a:t> </a:t>
            </a:r>
            <a:r>
              <a:rPr lang="en-GB" dirty="0" smtClean="0"/>
              <a:t>    </a:t>
            </a:r>
          </a:p>
          <a:p>
            <a:pPr algn="ctr"/>
            <a:endParaRPr lang="en-GB" dirty="0" smtClean="0"/>
          </a:p>
        </p:txBody>
      </p:sp>
      <p:sp>
        <p:nvSpPr>
          <p:cNvPr id="15" name="Rectangle à coins arrondis 14"/>
          <p:cNvSpPr/>
          <p:nvPr/>
        </p:nvSpPr>
        <p:spPr>
          <a:xfrm>
            <a:off x="304800" y="3048000"/>
            <a:ext cx="5962030" cy="1905000"/>
          </a:xfrm>
          <a:prstGeom prst="roundRect">
            <a:avLst>
              <a:gd name="adj" fmla="val 1963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∆</a:t>
            </a:r>
            <a:r>
              <a:rPr lang="en-GB" sz="2000" dirty="0" smtClean="0">
                <a:latin typeface="Symbol" charset="2"/>
                <a:cs typeface="Symbol" charset="2"/>
              </a:rPr>
              <a:t>n</a:t>
            </a:r>
            <a:r>
              <a:rPr lang="en-GB" sz="2000" baseline="-25000" dirty="0" smtClean="0"/>
              <a:t>0,*</a:t>
            </a:r>
            <a:r>
              <a:rPr lang="en-GB" sz="2000" dirty="0" smtClean="0"/>
              <a:t>/∆</a:t>
            </a:r>
            <a:r>
              <a:rPr lang="en-GB" sz="2000" dirty="0" smtClean="0">
                <a:latin typeface="Symbol" charset="2"/>
                <a:cs typeface="Symbol" charset="2"/>
              </a:rPr>
              <a:t>n</a:t>
            </a:r>
            <a:r>
              <a:rPr lang="en-GB" sz="2000" baseline="-25000" dirty="0" smtClean="0">
                <a:latin typeface="Symbol" charset="2"/>
                <a:cs typeface="Symbol" charset="2"/>
              </a:rPr>
              <a:t>0,</a:t>
            </a:r>
            <a:r>
              <a:rPr lang="en-GB" sz="2000" baseline="-25000" dirty="0" smtClean="0">
                <a:cs typeface="Symbol" charset="2"/>
              </a:rPr>
              <a:t>sun</a:t>
            </a:r>
            <a:r>
              <a:rPr lang="fr-FR" sz="2000" dirty="0" smtClean="0"/>
              <a:t> = (M</a:t>
            </a:r>
            <a:r>
              <a:rPr lang="fr-FR" sz="2000" baseline="-25000" dirty="0" smtClean="0"/>
              <a:t>*</a:t>
            </a:r>
            <a:r>
              <a:rPr lang="fr-FR" sz="2000" dirty="0" smtClean="0"/>
              <a:t>/M</a:t>
            </a:r>
            <a:r>
              <a:rPr lang="fr-FR" sz="2000" baseline="-25000" dirty="0" smtClean="0"/>
              <a:t>sun</a:t>
            </a:r>
            <a:r>
              <a:rPr lang="fr-FR" sz="2000" dirty="0" smtClean="0"/>
              <a:t>)</a:t>
            </a:r>
            <a:r>
              <a:rPr lang="fr-FR" sz="2000" baseline="30000" dirty="0" smtClean="0"/>
              <a:t>1/2</a:t>
            </a:r>
            <a:r>
              <a:rPr lang="fr-FR" sz="2000" dirty="0" smtClean="0"/>
              <a:t> (R</a:t>
            </a:r>
            <a:r>
              <a:rPr lang="fr-FR" sz="2000" baseline="-25000" dirty="0" smtClean="0"/>
              <a:t>*</a:t>
            </a:r>
            <a:r>
              <a:rPr lang="fr-FR" sz="2000" dirty="0" smtClean="0"/>
              <a:t>/R</a:t>
            </a:r>
            <a:r>
              <a:rPr lang="fr-FR" sz="2000" baseline="-25000" dirty="0" smtClean="0"/>
              <a:t>sun</a:t>
            </a:r>
            <a:r>
              <a:rPr lang="fr-FR" sz="2000" dirty="0" smtClean="0"/>
              <a:t>)</a:t>
            </a:r>
            <a:r>
              <a:rPr lang="fr-FR" sz="2000" baseline="30000" dirty="0" smtClean="0"/>
              <a:t>-3/2</a:t>
            </a:r>
            <a:r>
              <a:rPr lang="fr-FR" sz="2000" dirty="0" smtClean="0"/>
              <a:t>      </a:t>
            </a:r>
          </a:p>
          <a:p>
            <a:endParaRPr lang="fr-FR" sz="2000" dirty="0" smtClean="0"/>
          </a:p>
          <a:p>
            <a:r>
              <a:rPr lang="en-GB" sz="2400" dirty="0" err="1" smtClean="0">
                <a:latin typeface="Symbol" charset="2"/>
                <a:cs typeface="Symbol" charset="2"/>
              </a:rPr>
              <a:t>n</a:t>
            </a:r>
            <a:r>
              <a:rPr lang="en-GB" sz="2000" baseline="-25000" dirty="0" err="1" smtClean="0"/>
              <a:t>max</a:t>
            </a:r>
            <a:r>
              <a:rPr lang="en-GB" sz="2000" baseline="-25000" dirty="0" smtClean="0"/>
              <a:t>,*</a:t>
            </a:r>
            <a:r>
              <a:rPr lang="en-GB" sz="2000" dirty="0" smtClean="0"/>
              <a:t>/</a:t>
            </a:r>
            <a:r>
              <a:rPr lang="en-GB" sz="2400" dirty="0" err="1" smtClean="0">
                <a:latin typeface="Symbol" charset="2"/>
                <a:cs typeface="Symbol" charset="2"/>
              </a:rPr>
              <a:t>n</a:t>
            </a:r>
            <a:r>
              <a:rPr lang="en-GB" sz="2000" baseline="-25000" dirty="0" err="1" smtClean="0"/>
              <a:t>max,sun</a:t>
            </a:r>
            <a:r>
              <a:rPr lang="fr-FR" sz="2000" dirty="0" smtClean="0"/>
              <a:t> = (M</a:t>
            </a:r>
            <a:r>
              <a:rPr lang="fr-FR" sz="2000" baseline="-25000" dirty="0" smtClean="0"/>
              <a:t>*</a:t>
            </a:r>
            <a:r>
              <a:rPr lang="fr-FR" sz="2000" dirty="0" smtClean="0"/>
              <a:t>/</a:t>
            </a:r>
            <a:r>
              <a:rPr lang="fr-FR" sz="2000" dirty="0" err="1" smtClean="0"/>
              <a:t>M</a:t>
            </a:r>
            <a:r>
              <a:rPr lang="fr-FR" sz="2000" baseline="-25000" dirty="0" err="1" smtClean="0"/>
              <a:t>sun</a:t>
            </a:r>
            <a:r>
              <a:rPr lang="fr-FR" sz="2000" dirty="0" smtClean="0"/>
              <a:t>) / [(R</a:t>
            </a:r>
            <a:r>
              <a:rPr lang="fr-FR" sz="2000" baseline="-25000" dirty="0" smtClean="0"/>
              <a:t>*</a:t>
            </a:r>
            <a:r>
              <a:rPr lang="fr-FR" sz="2000" dirty="0" smtClean="0"/>
              <a:t>/</a:t>
            </a:r>
            <a:r>
              <a:rPr lang="fr-FR" sz="2000" dirty="0" err="1" smtClean="0"/>
              <a:t>R</a:t>
            </a:r>
            <a:r>
              <a:rPr lang="fr-FR" sz="2000" baseline="-25000" dirty="0" err="1" smtClean="0"/>
              <a:t>sun</a:t>
            </a:r>
            <a:r>
              <a:rPr lang="fr-FR" sz="2000" dirty="0" smtClean="0"/>
              <a:t>)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 (T</a:t>
            </a:r>
            <a:r>
              <a:rPr lang="fr-FR" sz="2000" baseline="-25000" dirty="0" smtClean="0"/>
              <a:t>*</a:t>
            </a:r>
            <a:r>
              <a:rPr lang="fr-FR" sz="2000" dirty="0" smtClean="0"/>
              <a:t>/T</a:t>
            </a:r>
            <a:r>
              <a:rPr lang="fr-FR" sz="2000" baseline="-25000" dirty="0" smtClean="0"/>
              <a:t>sun</a:t>
            </a:r>
            <a:r>
              <a:rPr lang="fr-FR" sz="2000" dirty="0" smtClean="0"/>
              <a:t>)]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63900"/>
            <a:ext cx="5561360" cy="2984500"/>
          </a:xfrm>
          <a:prstGeom prst="rect">
            <a:avLst/>
          </a:prstGeom>
        </p:spPr>
      </p:pic>
      <p:sp>
        <p:nvSpPr>
          <p:cNvPr id="17" name="Flèche vers la droite 16"/>
          <p:cNvSpPr/>
          <p:nvPr/>
        </p:nvSpPr>
        <p:spPr>
          <a:xfrm>
            <a:off x="2941263" y="1524000"/>
            <a:ext cx="411537" cy="152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20176"/>
            <a:ext cx="4495800" cy="3728224"/>
          </a:xfrm>
          <a:prstGeom prst="rect">
            <a:avLst/>
          </a:prstGeom>
        </p:spPr>
      </p:pic>
      <p:sp>
        <p:nvSpPr>
          <p:cNvPr id="19" name="Flèche vers la droite 18"/>
          <p:cNvSpPr/>
          <p:nvPr/>
        </p:nvSpPr>
        <p:spPr>
          <a:xfrm>
            <a:off x="5867400" y="1524000"/>
            <a:ext cx="411537" cy="152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droite 19"/>
          <p:cNvSpPr/>
          <p:nvPr/>
        </p:nvSpPr>
        <p:spPr>
          <a:xfrm rot="5400000">
            <a:off x="7490431" y="2209800"/>
            <a:ext cx="411537" cy="152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2491769"/>
            <a:ext cx="4495800" cy="369705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88975" y="2587823"/>
            <a:ext cx="510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Roxburgh 2009, </a:t>
            </a:r>
            <a:r>
              <a:rPr lang="fr-FR" sz="1400" dirty="0" err="1" smtClean="0"/>
              <a:t>Mosser</a:t>
            </a:r>
            <a:r>
              <a:rPr lang="fr-FR" sz="1400" dirty="0" smtClean="0"/>
              <a:t> &amp; Appourchaux 2009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>
            <a:normAutofit/>
          </a:bodyPr>
          <a:lstStyle/>
          <a:p>
            <a:r>
              <a:rPr lang="en-GB" dirty="0" smtClean="0"/>
              <a:t>Fitting a massive data flux</a:t>
            </a:r>
            <a:endParaRPr lang="en-GB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33400" y="1295400"/>
            <a:ext cx="2228850" cy="609600"/>
          </a:xfrm>
          <a:prstGeom prst="roundRect">
            <a:avLst>
              <a:gd name="adj" fmla="val 456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Spectrometric </a:t>
            </a:r>
            <a:r>
              <a:rPr lang="en-GB" dirty="0" smtClean="0"/>
              <a:t>information</a:t>
            </a:r>
            <a:endParaRPr lang="en-GB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3486150" y="1295400"/>
            <a:ext cx="2228850" cy="609600"/>
          </a:xfrm>
          <a:prstGeom prst="roundRect">
            <a:avLst>
              <a:gd name="adj" fmla="val 456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Autocorrelation of time series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534150" y="1295400"/>
            <a:ext cx="2228850" cy="609600"/>
          </a:xfrm>
          <a:prstGeom prst="roundRect">
            <a:avLst>
              <a:gd name="adj" fmla="val 456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Background </a:t>
            </a:r>
            <a:r>
              <a:rPr lang="en-GB" dirty="0" smtClean="0"/>
              <a:t>fitting</a:t>
            </a:r>
            <a:endParaRPr lang="en-GB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6534150" y="2438400"/>
            <a:ext cx="2228850" cy="685800"/>
          </a:xfrm>
          <a:prstGeom prst="roundRect">
            <a:avLst>
              <a:gd name="adj" fmla="val 456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Global fitting with 2 </a:t>
            </a:r>
            <a:r>
              <a:rPr lang="en-GB" dirty="0" err="1" smtClean="0"/>
              <a:t>scenarii</a:t>
            </a:r>
            <a:endParaRPr lang="en-GB" dirty="0" smtClean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4150" y="3657600"/>
            <a:ext cx="2228850" cy="914400"/>
          </a:xfrm>
          <a:prstGeom prst="roundRect">
            <a:avLst>
              <a:gd name="adj" fmla="val 456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Global fitting with no splitting no </a:t>
            </a:r>
            <a:r>
              <a:rPr lang="en-GB" dirty="0" smtClean="0"/>
              <a:t>inclination</a:t>
            </a:r>
            <a:endParaRPr lang="en-GB" dirty="0" smtClean="0"/>
          </a:p>
        </p:txBody>
      </p:sp>
      <p:sp>
        <p:nvSpPr>
          <p:cNvPr id="14" name="Rectangle à coins arrondis 13"/>
          <p:cNvSpPr/>
          <p:nvPr/>
        </p:nvSpPr>
        <p:spPr>
          <a:xfrm>
            <a:off x="6534150" y="5143962"/>
            <a:ext cx="2228850" cy="875838"/>
          </a:xfrm>
          <a:prstGeom prst="roundRect">
            <a:avLst>
              <a:gd name="adj" fmla="val 456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Division by the best fit: mixed </a:t>
            </a:r>
            <a:r>
              <a:rPr lang="en-GB" dirty="0" smtClean="0"/>
              <a:t>modes</a:t>
            </a:r>
            <a:endParaRPr lang="en-GB" dirty="0" smtClean="0"/>
          </a:p>
        </p:txBody>
      </p:sp>
      <p:sp>
        <p:nvSpPr>
          <p:cNvPr id="17" name="Flèche vers la droite 16"/>
          <p:cNvSpPr/>
          <p:nvPr/>
        </p:nvSpPr>
        <p:spPr>
          <a:xfrm>
            <a:off x="2941263" y="1524000"/>
            <a:ext cx="411537" cy="152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a droite 18"/>
          <p:cNvSpPr/>
          <p:nvPr/>
        </p:nvSpPr>
        <p:spPr>
          <a:xfrm>
            <a:off x="5867400" y="1524000"/>
            <a:ext cx="411537" cy="152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droite 19"/>
          <p:cNvSpPr/>
          <p:nvPr/>
        </p:nvSpPr>
        <p:spPr>
          <a:xfrm rot="5400000">
            <a:off x="7490431" y="2110769"/>
            <a:ext cx="411537" cy="152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a droite 20"/>
          <p:cNvSpPr/>
          <p:nvPr/>
        </p:nvSpPr>
        <p:spPr>
          <a:xfrm rot="5400000">
            <a:off x="7490431" y="3329969"/>
            <a:ext cx="411537" cy="152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a droite 21"/>
          <p:cNvSpPr/>
          <p:nvPr/>
        </p:nvSpPr>
        <p:spPr>
          <a:xfrm rot="5400000">
            <a:off x="7490432" y="4777769"/>
            <a:ext cx="411537" cy="152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25957"/>
            <a:ext cx="2438184" cy="193349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40882"/>
            <a:ext cx="2438184" cy="183441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1" y="2225957"/>
            <a:ext cx="2675062" cy="405696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225957"/>
            <a:ext cx="4566282" cy="403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GB" dirty="0" err="1" smtClean="0"/>
              <a:t>CoRoT</a:t>
            </a:r>
            <a:r>
              <a:rPr lang="en-GB" dirty="0" smtClean="0"/>
              <a:t>: 1-2 solar-like targets per 5-month run</a:t>
            </a:r>
          </a:p>
          <a:p>
            <a:pPr lvl="1">
              <a:buFont typeface="Wingdings" charset="2"/>
              <a:buChar char="§"/>
            </a:pPr>
            <a:r>
              <a:rPr lang="en-GB" dirty="0" smtClean="0"/>
              <a:t>accurate study of individual cases</a:t>
            </a:r>
          </a:p>
          <a:p>
            <a:pPr>
              <a:buFont typeface="Wingdings" charset="2"/>
              <a:buChar char="§"/>
            </a:pPr>
            <a:r>
              <a:rPr lang="en-GB" dirty="0" err="1" smtClean="0"/>
              <a:t>Kepler</a:t>
            </a:r>
            <a:r>
              <a:rPr lang="en-GB" dirty="0" smtClean="0"/>
              <a:t>: 100 solar-like targets per 1-month run</a:t>
            </a:r>
          </a:p>
          <a:p>
            <a:pPr lvl="1">
              <a:buFont typeface="Wingdings" charset="2"/>
              <a:buChar char="§"/>
            </a:pPr>
            <a:r>
              <a:rPr lang="en-GB" dirty="0" smtClean="0"/>
              <a:t>statistical study of global parameter</a:t>
            </a:r>
          </a:p>
          <a:p>
            <a:pPr lvl="1">
              <a:buFont typeface="Wingdings" charset="2"/>
              <a:buChar char="§"/>
            </a:pPr>
            <a:r>
              <a:rPr lang="en-GB" dirty="0" smtClean="0"/>
              <a:t>accurate study of peculiar cases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Several years to exploit the whole information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>
            <a:normAutofit/>
          </a:bodyPr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Gamma-T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318" y="1981200"/>
            <a:ext cx="4862846" cy="37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/>
          <a:lstStyle/>
          <a:p>
            <a:r>
              <a:rPr lang="fr-FR" dirty="0" smtClean="0"/>
              <a:t>Spectral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752600"/>
            <a:ext cx="5029200" cy="40814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GB" dirty="0" smtClean="0"/>
              <a:t>Global parameters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amplitude and maximum amplitude frequency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large spacing, small spacing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splitting and inclination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Mode parameters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frequency, height, width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Global fitting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global parameters : splitting, inclination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overlapping between modes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133600"/>
            <a:ext cx="3352800" cy="3352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58000" y="55596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Gizon</a:t>
            </a:r>
            <a:r>
              <a:rPr lang="fr-FR" sz="1400" dirty="0" smtClean="0"/>
              <a:t> &amp; </a:t>
            </a:r>
            <a:r>
              <a:rPr lang="fr-FR" sz="1400" dirty="0" err="1" smtClean="0"/>
              <a:t>Solanki</a:t>
            </a:r>
            <a:r>
              <a:rPr lang="fr-FR" sz="1400" dirty="0" smtClean="0"/>
              <a:t> 2003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676400"/>
            <a:ext cx="7167284" cy="44196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GB" dirty="0" smtClean="0"/>
              <a:t>Power density spectrum statistics</a:t>
            </a:r>
            <a:endParaRPr lang="en-GB" sz="2054" dirty="0" smtClean="0">
              <a:cs typeface="Symbol" charset="2"/>
            </a:endParaRPr>
          </a:p>
          <a:p>
            <a:pPr lvl="1">
              <a:buFont typeface="Wingdings" charset="2"/>
              <a:buChar char="ü"/>
            </a:pPr>
            <a:r>
              <a:rPr lang="en-GB" sz="2054" dirty="0" smtClean="0">
                <a:cs typeface="Symbol" charset="2"/>
              </a:rPr>
              <a:t>each frequency bin: </a:t>
            </a:r>
            <a:r>
              <a:rPr lang="en-GB" sz="2400" dirty="0" smtClean="0">
                <a:latin typeface="Symbol" charset="2"/>
                <a:cs typeface="Symbol" charset="2"/>
              </a:rPr>
              <a:t>c</a:t>
            </a:r>
            <a:r>
              <a:rPr lang="en-GB" baseline="30000" dirty="0" smtClean="0"/>
              <a:t>2</a:t>
            </a:r>
            <a:r>
              <a:rPr lang="en-GB" dirty="0" smtClean="0"/>
              <a:t> statistics with 2 degrees of freedom</a:t>
            </a:r>
          </a:p>
          <a:p>
            <a:pPr>
              <a:buFont typeface="Wingdings" charset="2"/>
              <a:buChar char="§"/>
            </a:pPr>
            <a:r>
              <a:rPr lang="en-GB" dirty="0" err="1" smtClean="0"/>
              <a:t>Frequentist</a:t>
            </a:r>
            <a:r>
              <a:rPr lang="en-GB" dirty="0" smtClean="0"/>
              <a:t> approach 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maximum likelihood estimator (MLE)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model for which the data set probability is maximum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likelihood: L = </a:t>
            </a:r>
            <a:r>
              <a:rPr lang="en-GB" dirty="0" err="1" smtClean="0"/>
              <a:t>P(D|</a:t>
            </a:r>
            <a:r>
              <a:rPr lang="en-GB" dirty="0" err="1" smtClean="0">
                <a:latin typeface="Symbol" charset="2"/>
                <a:cs typeface="Symbol" charset="2"/>
              </a:rPr>
              <a:t>l,I</a:t>
            </a:r>
            <a:r>
              <a:rPr lang="en-GB" dirty="0" smtClean="0"/>
              <a:t>) = </a:t>
            </a:r>
            <a:r>
              <a:rPr lang="en-GB" sz="2800" dirty="0" smtClean="0">
                <a:latin typeface="Symbol" charset="2"/>
                <a:cs typeface="Symbol" charset="2"/>
              </a:rPr>
              <a:t>P</a:t>
            </a:r>
            <a:r>
              <a:rPr lang="en-GB" sz="2200" baseline="-25000" dirty="0" smtClean="0">
                <a:latin typeface="Century Gothic"/>
                <a:cs typeface="Century Gothic"/>
              </a:rPr>
              <a:t>i</a:t>
            </a:r>
            <a:r>
              <a:rPr lang="en-GB" sz="2800" dirty="0" smtClean="0">
                <a:latin typeface="Symbol" charset="2"/>
                <a:cs typeface="Symbol" charset="2"/>
              </a:rPr>
              <a:t> </a:t>
            </a:r>
            <a:r>
              <a:rPr lang="en-GB" dirty="0" smtClean="0"/>
              <a:t>[1/S</a:t>
            </a:r>
            <a:r>
              <a:rPr lang="en-GB" baseline="-25000" dirty="0" smtClean="0"/>
              <a:t>0</a:t>
            </a:r>
            <a:r>
              <a:rPr lang="en-GB" dirty="0" smtClean="0"/>
              <a:t>(</a:t>
            </a:r>
            <a:r>
              <a:rPr lang="en-GB" dirty="0" smtClean="0">
                <a:latin typeface="Symbol" charset="2"/>
                <a:cs typeface="Symbol" charset="2"/>
              </a:rPr>
              <a:t>n</a:t>
            </a:r>
            <a:r>
              <a:rPr lang="en-GB" baseline="-25000" dirty="0" smtClean="0"/>
              <a:t>i</a:t>
            </a:r>
            <a:r>
              <a:rPr lang="en-GB" dirty="0" smtClean="0"/>
              <a:t>)] exp[-S</a:t>
            </a:r>
            <a:r>
              <a:rPr lang="en-GB" baseline="-25000" dirty="0" smtClean="0"/>
              <a:t>i</a:t>
            </a:r>
            <a:r>
              <a:rPr lang="en-GB" dirty="0" smtClean="0"/>
              <a:t>/S</a:t>
            </a:r>
            <a:r>
              <a:rPr lang="en-GB" baseline="-25000" dirty="0" smtClean="0"/>
              <a:t>0</a:t>
            </a:r>
            <a:r>
              <a:rPr lang="en-GB" dirty="0" smtClean="0"/>
              <a:t>(</a:t>
            </a:r>
            <a:r>
              <a:rPr lang="en-GB" dirty="0" smtClean="0">
                <a:latin typeface="Symbol" charset="2"/>
                <a:cs typeface="Symbol" charset="2"/>
              </a:rPr>
              <a:t>n</a:t>
            </a:r>
            <a:r>
              <a:rPr lang="en-GB" baseline="-25000" dirty="0" smtClean="0"/>
              <a:t>i</a:t>
            </a:r>
            <a:r>
              <a:rPr lang="en-GB" dirty="0" smtClean="0"/>
              <a:t>)]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Bayesian approach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restrict our imagination: a priori information </a:t>
            </a:r>
          </a:p>
          <a:p>
            <a:pPr lvl="2">
              <a:buNone/>
            </a:pPr>
            <a:r>
              <a:rPr lang="en-GB" dirty="0" err="1" smtClean="0"/>
              <a:t>P(</a:t>
            </a:r>
            <a:r>
              <a:rPr lang="en-GB" dirty="0" err="1" smtClean="0">
                <a:latin typeface="Symbol" charset="2"/>
                <a:cs typeface="Symbol" charset="2"/>
              </a:rPr>
              <a:t>l|</a:t>
            </a:r>
            <a:r>
              <a:rPr lang="en-GB" dirty="0" err="1" smtClean="0"/>
              <a:t>D</a:t>
            </a:r>
            <a:r>
              <a:rPr lang="en-GB" dirty="0" err="1" smtClean="0">
                <a:latin typeface="Symbol" charset="2"/>
                <a:cs typeface="Symbol" charset="2"/>
              </a:rPr>
              <a:t>,I</a:t>
            </a:r>
            <a:r>
              <a:rPr lang="en-GB" dirty="0" smtClean="0"/>
              <a:t>) = </a:t>
            </a:r>
            <a:r>
              <a:rPr lang="en-GB" dirty="0" err="1" smtClean="0"/>
              <a:t>P(</a:t>
            </a:r>
            <a:r>
              <a:rPr lang="en-GB" dirty="0" err="1" smtClean="0">
                <a:latin typeface="Symbol" charset="2"/>
                <a:cs typeface="Symbol" charset="2"/>
              </a:rPr>
              <a:t>l|I</a:t>
            </a:r>
            <a:r>
              <a:rPr lang="en-GB" dirty="0" smtClean="0"/>
              <a:t>) </a:t>
            </a:r>
            <a:r>
              <a:rPr lang="en-GB" dirty="0" err="1" smtClean="0"/>
              <a:t>P(D|</a:t>
            </a:r>
            <a:r>
              <a:rPr lang="en-GB" dirty="0" err="1" smtClean="0">
                <a:latin typeface="Symbol" charset="2"/>
                <a:cs typeface="Symbol" charset="2"/>
              </a:rPr>
              <a:t>l,I</a:t>
            </a:r>
            <a:r>
              <a:rPr lang="en-GB" dirty="0" smtClean="0"/>
              <a:t>)/P(D|</a:t>
            </a:r>
            <a:r>
              <a:rPr lang="en-GB" dirty="0" smtClean="0">
                <a:latin typeface="Symbol" charset="2"/>
                <a:cs typeface="Symbol" charset="2"/>
              </a:rPr>
              <a:t>I</a:t>
            </a:r>
            <a:r>
              <a:rPr lang="en-GB" dirty="0" smtClean="0"/>
              <a:t>) 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/>
          <a:lstStyle/>
          <a:p>
            <a:r>
              <a:rPr lang="fr-FR" dirty="0" smtClean="0"/>
              <a:t>Spectral information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4648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§"/>
            </a:pPr>
            <a:r>
              <a:rPr lang="en-GB" dirty="0" smtClean="0"/>
              <a:t>Posterior probability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find the maximum of </a:t>
            </a:r>
            <a:r>
              <a:rPr lang="en-GB" dirty="0" err="1" smtClean="0"/>
              <a:t>P(</a:t>
            </a:r>
            <a:r>
              <a:rPr lang="en-GB" dirty="0" err="1" smtClean="0">
                <a:latin typeface="Symbol" charset="2"/>
                <a:cs typeface="Symbol" charset="2"/>
              </a:rPr>
              <a:t>l|I</a:t>
            </a:r>
            <a:r>
              <a:rPr lang="en-GB" dirty="0" smtClean="0"/>
              <a:t>) </a:t>
            </a:r>
            <a:r>
              <a:rPr lang="en-GB" dirty="0" err="1" smtClean="0"/>
              <a:t>P(D|</a:t>
            </a:r>
            <a:r>
              <a:rPr lang="en-GB" dirty="0" err="1" smtClean="0">
                <a:latin typeface="Symbol" charset="2"/>
                <a:cs typeface="Symbol" charset="2"/>
              </a:rPr>
              <a:t>l,I</a:t>
            </a:r>
            <a:r>
              <a:rPr lang="en-GB" dirty="0" smtClean="0"/>
              <a:t>) is enough to estimate the parameters, but the model probability (normalization term P(D|</a:t>
            </a:r>
            <a:r>
              <a:rPr lang="en-GB" dirty="0" smtClean="0">
                <a:latin typeface="Symbol" charset="2"/>
                <a:cs typeface="Symbol" charset="2"/>
              </a:rPr>
              <a:t>I</a:t>
            </a:r>
            <a:r>
              <a:rPr lang="en-GB" dirty="0" smtClean="0"/>
              <a:t>))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Gaussian prior</a:t>
            </a:r>
          </a:p>
          <a:p>
            <a:pPr lvl="1">
              <a:buFont typeface="Wingdings" charset="2"/>
              <a:buChar char="ü"/>
            </a:pPr>
            <a:r>
              <a:rPr lang="en-GB" dirty="0" err="1" smtClean="0"/>
              <a:t>P(</a:t>
            </a:r>
            <a:r>
              <a:rPr lang="en-GB" dirty="0" err="1" smtClean="0">
                <a:latin typeface="Symbol" charset="2"/>
                <a:cs typeface="Symbol" charset="2"/>
              </a:rPr>
              <a:t>l|I</a:t>
            </a:r>
            <a:r>
              <a:rPr lang="en-GB" dirty="0" smtClean="0"/>
              <a:t>) = exp[-(</a:t>
            </a:r>
            <a:r>
              <a:rPr lang="en-GB" dirty="0" err="1" smtClean="0">
                <a:latin typeface="Symbol" charset="2"/>
                <a:cs typeface="Symbol" charset="2"/>
              </a:rPr>
              <a:t>l</a:t>
            </a:r>
            <a:r>
              <a:rPr lang="en-GB" dirty="0" smtClean="0"/>
              <a:t> – </a:t>
            </a:r>
            <a:r>
              <a:rPr lang="en-GB" dirty="0" smtClean="0">
                <a:latin typeface="Symbol" charset="2"/>
                <a:cs typeface="Symbol" charset="2"/>
              </a:rPr>
              <a:t>l</a:t>
            </a:r>
            <a:r>
              <a:rPr lang="en-GB" baseline="-25000" dirty="0" smtClean="0">
                <a:cs typeface="Century Gothic"/>
              </a:rPr>
              <a:t>prior</a:t>
            </a:r>
            <a:r>
              <a:rPr lang="en-GB" dirty="0" smtClean="0"/>
              <a:t>)</a:t>
            </a:r>
            <a:r>
              <a:rPr lang="en-GB" baseline="30000" dirty="0" smtClean="0"/>
              <a:t>2</a:t>
            </a:r>
            <a:r>
              <a:rPr lang="en-GB" dirty="0" smtClean="0"/>
              <a:t>/</a:t>
            </a:r>
            <a:r>
              <a:rPr lang="en-GB" dirty="0" smtClean="0">
                <a:latin typeface="Symbol" charset="2"/>
                <a:cs typeface="Symbol" charset="2"/>
              </a:rPr>
              <a:t>s</a:t>
            </a:r>
            <a:r>
              <a:rPr lang="en-GB" baseline="30000" dirty="0" smtClean="0">
                <a:latin typeface="Symbol" charset="2"/>
                <a:cs typeface="Symbol" charset="2"/>
              </a:rPr>
              <a:t>2</a:t>
            </a:r>
            <a:r>
              <a:rPr lang="en-GB" baseline="-25000" dirty="0" smtClean="0"/>
              <a:t>prior</a:t>
            </a:r>
            <a:r>
              <a:rPr lang="en-GB" dirty="0" smtClean="0"/>
              <a:t>] 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Minimization of                                           </a:t>
            </a:r>
            <a:r>
              <a:rPr lang="en-GB" i="1" dirty="0" err="1" smtClean="0"/>
              <a:t>l</a:t>
            </a:r>
            <a:r>
              <a:rPr lang="en-GB" dirty="0" smtClean="0"/>
              <a:t> = - log L</a:t>
            </a:r>
            <a:r>
              <a:rPr lang="en-GB" baseline="-25000" dirty="0" smtClean="0"/>
              <a:t>MLE</a:t>
            </a:r>
            <a:r>
              <a:rPr lang="en-GB" dirty="0" smtClean="0"/>
              <a:t> + ∑</a:t>
            </a:r>
            <a:r>
              <a:rPr lang="en-GB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GB" dirty="0" smtClean="0"/>
              <a:t> [(</a:t>
            </a:r>
            <a:r>
              <a:rPr lang="en-GB" dirty="0" err="1" smtClean="0">
                <a:latin typeface="Symbol" charset="2"/>
                <a:cs typeface="Symbol" charset="2"/>
              </a:rPr>
              <a:t>l</a:t>
            </a:r>
            <a:r>
              <a:rPr lang="en-GB" dirty="0" smtClean="0"/>
              <a:t> – </a:t>
            </a:r>
            <a:r>
              <a:rPr lang="en-GB" dirty="0" smtClean="0">
                <a:latin typeface="Symbol" charset="2"/>
                <a:cs typeface="Symbol" charset="2"/>
              </a:rPr>
              <a:t>l</a:t>
            </a:r>
            <a:r>
              <a:rPr lang="en-GB" baseline="-25000" dirty="0" smtClean="0">
                <a:cs typeface="Century Gothic"/>
              </a:rPr>
              <a:t>prior</a:t>
            </a:r>
            <a:r>
              <a:rPr lang="en-GB" dirty="0" smtClean="0"/>
              <a:t>)</a:t>
            </a:r>
            <a:r>
              <a:rPr lang="en-GB" baseline="30000" dirty="0" smtClean="0"/>
              <a:t>2</a:t>
            </a:r>
            <a:r>
              <a:rPr lang="en-GB" dirty="0" smtClean="0"/>
              <a:t>/</a:t>
            </a:r>
            <a:r>
              <a:rPr lang="en-GB" dirty="0" smtClean="0">
                <a:latin typeface="Symbol" charset="2"/>
                <a:cs typeface="Symbol" charset="2"/>
              </a:rPr>
              <a:t>s</a:t>
            </a:r>
            <a:r>
              <a:rPr lang="en-GB" baseline="30000" dirty="0" smtClean="0">
                <a:latin typeface="Symbol" charset="2"/>
                <a:cs typeface="Symbol" charset="2"/>
              </a:rPr>
              <a:t>2</a:t>
            </a:r>
            <a:r>
              <a:rPr lang="en-GB" baseline="-25000" dirty="0" smtClean="0"/>
              <a:t>prior</a:t>
            </a:r>
            <a:r>
              <a:rPr lang="en-GB" dirty="0" smtClean="0"/>
              <a:t>]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easy to implement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MAP: local maxima from the input, in the prior range</a:t>
            </a:r>
          </a:p>
          <a:p>
            <a:pPr marL="342900" lvl="1" indent="-342900">
              <a:spcBef>
                <a:spcPts val="2200"/>
              </a:spcBef>
              <a:buClr>
                <a:schemeClr val="bg2"/>
              </a:buClr>
              <a:buFont typeface="Wingdings" charset="2"/>
              <a:buChar char="§"/>
            </a:pPr>
            <a:r>
              <a:rPr lang="en-GB" dirty="0" smtClean="0"/>
              <a:t>MCMC: extracts the global shape of the posterior probability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/>
          <a:lstStyle/>
          <a:p>
            <a:r>
              <a:rPr lang="en-GB" dirty="0" smtClean="0"/>
              <a:t>Bayesian approach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196" y="2777456"/>
            <a:ext cx="3619500" cy="2286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16200000">
            <a:off x="4566562" y="30499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Likelihood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0987655">
            <a:off x="7450049" y="4632514"/>
            <a:ext cx="158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Parameter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784521">
            <a:off x="5092382" y="4518762"/>
            <a:ext cx="158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Parameter 2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4724400" cy="4648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GB" dirty="0" smtClean="0"/>
              <a:t>Inclination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rotation-activity relationship (Noyes et al. 1984)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V sin </a:t>
            </a:r>
            <a:r>
              <a:rPr lang="en-GB" dirty="0" err="1" smtClean="0"/>
              <a:t>i</a:t>
            </a:r>
            <a:r>
              <a:rPr lang="en-GB" dirty="0" smtClean="0"/>
              <a:t> on spectrometric measurements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Splitting 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rotation-activity relationship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low frequency signature in the light curve power spectrum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Frequency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from the smoothed power spectrum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Height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about 1/7 of the maximum value of the power spectrum, for a given frequency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/>
          <a:lstStyle/>
          <a:p>
            <a:r>
              <a:rPr lang="en-GB" dirty="0" smtClean="0"/>
              <a:t>Bayesian approach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501" y="1752600"/>
            <a:ext cx="3488849" cy="24257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01" y="4392706"/>
            <a:ext cx="3488849" cy="1703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76400"/>
            <a:ext cx="4949825" cy="4419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dirty="0" smtClean="0"/>
              <a:t>100-days of VIRGO/SPM data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MLE estimator with no a priori information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inputs: inclination = 45°,     splitting = 1 µHz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output: splitting = 0.81±0.07 µHz, inclination = 143±4°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Bayesian approach is implicit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prior on inclination or splitting</a:t>
            </a:r>
          </a:p>
          <a:p>
            <a:pPr lvl="1">
              <a:buFont typeface="Wingdings" charset="2"/>
              <a:buChar char="ü"/>
            </a:pPr>
            <a:r>
              <a:rPr lang="en-GB" dirty="0" smtClean="0"/>
              <a:t>output: 0.41 µHz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/>
          <a:lstStyle/>
          <a:p>
            <a:r>
              <a:rPr lang="en-GB" dirty="0" smtClean="0"/>
              <a:t>Global fitting with MLE/MAP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770062"/>
            <a:ext cx="3124200" cy="4398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7167284" cy="408146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fr-FR" dirty="0" err="1" smtClean="0"/>
              <a:t>CoRoT</a:t>
            </a:r>
            <a:r>
              <a:rPr lang="fr-FR" dirty="0" smtClean="0"/>
              <a:t> data HD 49933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/>
          <a:lstStyle/>
          <a:p>
            <a:r>
              <a:rPr lang="en-GB" dirty="0" smtClean="0"/>
              <a:t>Global fitting with MLE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10664"/>
            <a:ext cx="6705600" cy="370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xfrm>
            <a:off x="632011" y="1524000"/>
            <a:ext cx="7899213" cy="1066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fr-FR" dirty="0" err="1" smtClean="0"/>
              <a:t>Height</a:t>
            </a:r>
            <a:r>
              <a:rPr lang="fr-FR" dirty="0" smtClean="0"/>
              <a:t>: </a:t>
            </a:r>
            <a:r>
              <a:rPr lang="fr-FR" dirty="0" err="1" smtClean="0"/>
              <a:t>Gaussian</a:t>
            </a:r>
            <a:r>
              <a:rPr lang="fr-FR" dirty="0" smtClean="0"/>
              <a:t> mode approximation (Gaulme et al. 2009)</a:t>
            </a:r>
          </a:p>
          <a:p>
            <a:pPr lvl="1">
              <a:buFont typeface="Wingdings" charset="2"/>
              <a:buChar char="ü"/>
            </a:pPr>
            <a:r>
              <a:rPr lang="fr-FR" dirty="0" smtClean="0"/>
              <a:t>H(</a:t>
            </a:r>
            <a:r>
              <a:rPr lang="fr-FR" dirty="0" smtClean="0">
                <a:latin typeface="Symbol" charset="2"/>
                <a:cs typeface="Symbol" charset="2"/>
              </a:rPr>
              <a:t>n</a:t>
            </a:r>
            <a:r>
              <a:rPr lang="fr-FR" dirty="0" smtClean="0"/>
              <a:t>) = H</a:t>
            </a:r>
            <a:r>
              <a:rPr lang="fr-FR" baseline="-25000" dirty="0" smtClean="0"/>
              <a:t>0</a:t>
            </a:r>
            <a:r>
              <a:rPr lang="fr-FR" dirty="0" smtClean="0"/>
              <a:t> </a:t>
            </a:r>
            <a:r>
              <a:rPr lang="fr-FR" dirty="0" err="1" smtClean="0"/>
              <a:t>exp</a:t>
            </a:r>
            <a:r>
              <a:rPr lang="fr-FR" dirty="0" smtClean="0"/>
              <a:t>[-(</a:t>
            </a:r>
            <a:r>
              <a:rPr lang="fr-FR" dirty="0" smtClean="0">
                <a:latin typeface="Symbol" charset="2"/>
                <a:cs typeface="Symbol" charset="2"/>
              </a:rPr>
              <a:t>n</a:t>
            </a:r>
            <a:r>
              <a:rPr lang="fr-FR" dirty="0" smtClean="0"/>
              <a:t> – </a:t>
            </a:r>
            <a:r>
              <a:rPr lang="fr-FR" dirty="0" smtClean="0">
                <a:latin typeface="Symbol" charset="2"/>
                <a:cs typeface="Symbol" charset="2"/>
              </a:rPr>
              <a:t>n</a:t>
            </a:r>
            <a:r>
              <a:rPr lang="fr-FR" baseline="-25000" dirty="0" smtClean="0"/>
              <a:t>0</a:t>
            </a:r>
            <a:r>
              <a:rPr lang="fr-FR" dirty="0" smtClean="0"/>
              <a:t>)/2</a:t>
            </a:r>
            <a:r>
              <a:rPr lang="fr-FR" dirty="0" smtClean="0">
                <a:latin typeface="Symbol" charset="2"/>
                <a:cs typeface="Symbol" charset="2"/>
              </a:rPr>
              <a:t>s</a:t>
            </a:r>
            <a:r>
              <a:rPr lang="fr-FR" baseline="30000" dirty="0" smtClean="0"/>
              <a:t>2</a:t>
            </a:r>
            <a:r>
              <a:rPr lang="fr-FR" dirty="0" smtClean="0"/>
              <a:t>]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39264"/>
            <a:ext cx="6705600" cy="3709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39264"/>
            <a:ext cx="6576022" cy="3709136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/>
          <a:lstStyle/>
          <a:p>
            <a:r>
              <a:rPr lang="en-GB" dirty="0" err="1" smtClean="0"/>
              <a:t>CoRoT</a:t>
            </a:r>
            <a:r>
              <a:rPr lang="en-GB" dirty="0" smtClean="0"/>
              <a:t> HD 49933 with MAP</a:t>
            </a:r>
            <a:endParaRPr lang="en-GB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594" y="2539264"/>
            <a:ext cx="4572155" cy="368449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172200" y="6223758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Gaulme et al. 2009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SOHO-GONG XXIV, Aix en 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DB0-7031-D541-9FC8-FEC5A301C52C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276850" cy="23452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810000"/>
            <a:ext cx="5276850" cy="2276408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Careful with that MAP Eugene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050" y="6121405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Gaulme et al. 2009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épuscule">
  <a:themeElements>
    <a:clrScheme name="Crépuscule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Crépuscule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Crépuscul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Crépuscule.thmx</Template>
  <TotalTime>7526</TotalTime>
  <Words>825</Words>
  <Application>Microsoft Office PowerPoint</Application>
  <PresentationFormat>Affichage à l'écran (4:3)</PresentationFormat>
  <Paragraphs>157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Crépuscule</vt:lpstr>
      <vt:lpstr>Diapositive 1</vt:lpstr>
      <vt:lpstr>Spectral information</vt:lpstr>
      <vt:lpstr>Spectral information</vt:lpstr>
      <vt:lpstr>Bayesian approach</vt:lpstr>
      <vt:lpstr>Bayesian approach</vt:lpstr>
      <vt:lpstr>Global fitting with MLE/MAP</vt:lpstr>
      <vt:lpstr>Global fitting with MLE</vt:lpstr>
      <vt:lpstr>CoRoT HD 49933 with MAP</vt:lpstr>
      <vt:lpstr>Careful with that MAP Eugene</vt:lpstr>
      <vt:lpstr>CoRoT HD 49933 with MCMC</vt:lpstr>
      <vt:lpstr>MCMC vs MAP</vt:lpstr>
      <vt:lpstr>Dealing with massive data flux</vt:lpstr>
      <vt:lpstr>Dealing with massive data flux</vt:lpstr>
      <vt:lpstr>Fitting a massive data flux</vt:lpstr>
      <vt:lpstr>Fitting a massive data flux</vt:lpstr>
      <vt:lpstr>Conclusion</vt:lpstr>
      <vt:lpstr>Gamma-T</vt:lpstr>
    </vt:vector>
  </TitlesOfParts>
  <Company>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</dc:creator>
  <cp:lastModifiedBy>OMT1</cp:lastModifiedBy>
  <cp:revision>304</cp:revision>
  <dcterms:created xsi:type="dcterms:W3CDTF">2010-06-28T09:17:21Z</dcterms:created>
  <dcterms:modified xsi:type="dcterms:W3CDTF">2010-06-29T08:39:38Z</dcterms:modified>
</cp:coreProperties>
</file>