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pdf" ContentType="application/pdf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7" r:id="rId4"/>
    <p:sldId id="271" r:id="rId5"/>
    <p:sldId id="267" r:id="rId6"/>
    <p:sldId id="258" r:id="rId7"/>
    <p:sldId id="259" r:id="rId8"/>
    <p:sldId id="260" r:id="rId9"/>
    <p:sldId id="261" r:id="rId10"/>
    <p:sldId id="275" r:id="rId11"/>
    <p:sldId id="280" r:id="rId12"/>
    <p:sldId id="277" r:id="rId13"/>
    <p:sldId id="276" r:id="rId14"/>
    <p:sldId id="278" r:id="rId15"/>
    <p:sldId id="273" r:id="rId16"/>
    <p:sldId id="262" r:id="rId17"/>
    <p:sldId id="281" r:id="rId18"/>
    <p:sldId id="279" r:id="rId19"/>
    <p:sldId id="263" r:id="rId20"/>
    <p:sldId id="266" r:id="rId21"/>
    <p:sldId id="268" r:id="rId22"/>
    <p:sldId id="269" r:id="rId23"/>
    <p:sldId id="27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843D6-8C03-0844-B7EE-D1E697BB7C6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80A85-B5FD-E84C-8889-1258DE6B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3D4E68-6D5A-0346-9DE5-33E261F7F475}" type="slidenum">
              <a:rPr lang="en-US"/>
              <a:pPr/>
              <a:t>1</a:t>
            </a:fld>
            <a:endParaRPr lang="en-US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AF9EC-0C5E-5148-BC18-A0389B412FCA}" type="slidenum">
              <a:rPr lang="en-US"/>
              <a:pPr/>
              <a:t>11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AF9EC-0C5E-5148-BC18-A0389B412FCA}" type="slidenum">
              <a:rPr lang="en-US"/>
              <a:pPr/>
              <a:t>12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AF9EC-0C5E-5148-BC18-A0389B412FCA}" type="slidenum">
              <a:rPr lang="en-US"/>
              <a:pPr/>
              <a:t>13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AF9EC-0C5E-5148-BC18-A0389B412FCA}" type="slidenum">
              <a:rPr lang="en-US"/>
              <a:pPr/>
              <a:t>14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AF9EC-0C5E-5148-BC18-A0389B412FCA}" type="slidenum">
              <a:rPr lang="en-US"/>
              <a:pPr/>
              <a:t>15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CFFCBD-3F0C-D24F-8CA1-CB07723B6F4D}" type="slidenum">
              <a:rPr lang="en-US"/>
              <a:pPr/>
              <a:t>16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AF9EC-0C5E-5148-BC18-A0389B412FCA}" type="slidenum">
              <a:rPr lang="en-US"/>
              <a:pPr/>
              <a:t>17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20585C-B9DF-0149-88D1-69846812A273}" type="slidenum">
              <a:rPr lang="en-US"/>
              <a:pPr/>
              <a:t>18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20585C-B9DF-0149-88D1-69846812A273}" type="slidenum">
              <a:rPr lang="en-US"/>
              <a:pPr/>
              <a:t>19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97D238-9D45-514A-893F-5D427EB6473E}" type="slidenum">
              <a:rPr lang="en-US"/>
              <a:pPr/>
              <a:t>20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C8E9F4-876C-1A4E-9CFF-4C38F6A71244}" type="slidenum">
              <a:rPr lang="en-US"/>
              <a:pPr/>
              <a:t>3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8BD9A-8F84-1049-9564-06BDA63F5692}" type="slidenum">
              <a:rPr lang="en-US"/>
              <a:pPr/>
              <a:t>21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546FAE-29A4-2F43-ADAC-AC30C2846B3E}" type="slidenum">
              <a:rPr lang="en-US"/>
              <a:pPr/>
              <a:t>22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8BC887-18BE-5143-B30F-8DA0C94320AF}" type="slidenum">
              <a:rPr lang="en-US"/>
              <a:pPr/>
              <a:t>24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C8E9F4-876C-1A4E-9CFF-4C38F6A71244}" type="slidenum">
              <a:rPr lang="en-US"/>
              <a:pPr/>
              <a:t>4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623A33-E29E-0446-A770-EC46FFD14894}" type="slidenum">
              <a:rPr lang="en-US"/>
              <a:pPr/>
              <a:t>5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4A5226-DD1F-7A46-BCFA-823E6B53A61D}" type="slidenum">
              <a:rPr lang="en-US"/>
              <a:pPr/>
              <a:t>6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8204B6-82F9-E94B-812C-121CB3C31C89}" type="slidenum">
              <a:rPr lang="en-US"/>
              <a:pPr/>
              <a:t>7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34119C-AC23-6A48-A135-FD82E32F6AEC}" type="slidenum">
              <a:rPr lang="en-US"/>
              <a:pPr/>
              <a:t>8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AF9EC-0C5E-5148-BC18-A0389B412FCA}" type="slidenum">
              <a:rPr lang="en-US"/>
              <a:pPr/>
              <a:t>9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AF9EC-0C5E-5148-BC18-A0389B412FCA}" type="slidenum">
              <a:rPr lang="en-US"/>
              <a:pPr/>
              <a:t>10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55840" y="5953585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225600" y="5953585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654241" y="5953585"/>
            <a:ext cx="2128320" cy="470930"/>
          </a:xfrm>
        </p:spPr>
        <p:txBody>
          <a:bodyPr/>
          <a:lstStyle>
            <a:lvl1pPr>
              <a:defRPr smtClean="0"/>
            </a:lvl1pPr>
          </a:lstStyle>
          <a:p>
            <a:fld id="{FE78ABE1-6511-6F42-97B3-965F6EC27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3760" y="1795869"/>
            <a:ext cx="8030880" cy="180738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760" y="3741513"/>
            <a:ext cx="8030880" cy="180883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55840" y="5953585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25600" y="5953585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654241" y="5953585"/>
            <a:ext cx="2128320" cy="470930"/>
          </a:xfrm>
        </p:spPr>
        <p:txBody>
          <a:bodyPr/>
          <a:lstStyle>
            <a:lvl1pPr>
              <a:defRPr smtClean="0"/>
            </a:lvl1pPr>
          </a:lstStyle>
          <a:p>
            <a:fld id="{9FB45754-7601-3E46-8F6A-40F47717C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D2C5-7618-F648-8BD9-15CCC08CFA92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FF4C-1B02-154E-B251-E62BB5573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326880" y="2379130"/>
            <a:ext cx="8490240" cy="3825042"/>
          </a:xfrm>
          <a:ln/>
        </p:spPr>
        <p:txBody>
          <a:bodyPr tIns="0" anchor="ctr">
            <a:normAutofit fontScale="92500" lnSpcReduction="10000"/>
          </a:bodyPr>
          <a:lstStyle/>
          <a:p>
            <a:pPr marL="0" indent="0" algn="ctr">
              <a:lnSpc>
                <a:spcPct val="11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b="1" dirty="0" smtClean="0">
                <a:solidFill>
                  <a:srgbClr val="2323DC"/>
                </a:solidFill>
                <a:latin typeface="Comic Sans MS" charset="0"/>
              </a:rPr>
              <a:t>T</a:t>
            </a:r>
            <a:r>
              <a:rPr lang="en-US" sz="2700" b="1" dirty="0" smtClean="0">
                <a:solidFill>
                  <a:srgbClr val="2323DC"/>
                </a:solidFill>
                <a:latin typeface="Comic Sans MS" charset="0"/>
              </a:rPr>
              <a:t>he </a:t>
            </a:r>
            <a:r>
              <a:rPr lang="en-US" sz="2700" b="1" dirty="0">
                <a:solidFill>
                  <a:srgbClr val="2323DC"/>
                </a:solidFill>
                <a:latin typeface="Comic Sans MS" charset="0"/>
              </a:rPr>
              <a:t>evolved solar-type star </a:t>
            </a:r>
          </a:p>
          <a:p>
            <a:pPr marL="0" indent="0" algn="ctr">
              <a:lnSpc>
                <a:spcPct val="11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700" b="1" dirty="0">
                <a:solidFill>
                  <a:srgbClr val="2323DC"/>
                </a:solidFill>
                <a:latin typeface="Comic Sans MS" charset="0"/>
              </a:rPr>
              <a:t>KIC 11026764 (</a:t>
            </a:r>
            <a:r>
              <a:rPr lang="en-US" sz="2700" b="1" dirty="0" err="1">
                <a:solidFill>
                  <a:srgbClr val="2323DC"/>
                </a:solidFill>
                <a:latin typeface="Comic Sans MS" charset="0"/>
              </a:rPr>
              <a:t>Gemma</a:t>
            </a:r>
            <a:r>
              <a:rPr lang="en-US" sz="2700" b="1" dirty="0">
                <a:solidFill>
                  <a:srgbClr val="2323DC"/>
                </a:solidFill>
                <a:latin typeface="Comic Sans MS" charset="0"/>
              </a:rPr>
              <a:t>)</a:t>
            </a:r>
            <a:r>
              <a:rPr lang="en-US" sz="2400" b="1" dirty="0">
                <a:solidFill>
                  <a:srgbClr val="2323DC"/>
                </a:solidFill>
                <a:latin typeface="Comic Sans MS" charset="0"/>
              </a:rPr>
              <a:t/>
            </a:r>
            <a:br>
              <a:rPr lang="en-US" sz="2400" b="1" dirty="0">
                <a:solidFill>
                  <a:srgbClr val="2323DC"/>
                </a:solidFill>
                <a:latin typeface="Comic Sans MS" charset="0"/>
              </a:rPr>
            </a:br>
            <a:endParaRPr lang="en-US" sz="2400" b="1" dirty="0">
              <a:solidFill>
                <a:srgbClr val="2323DC"/>
              </a:solidFill>
              <a:latin typeface="Comic Sans MS" charset="0"/>
            </a:endParaRPr>
          </a:p>
          <a:p>
            <a:pPr marL="0" indent="0" algn="ctr">
              <a:lnSpc>
                <a:spcPct val="117000"/>
              </a:lnSpc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400" b="1" dirty="0" smtClean="0">
              <a:solidFill>
                <a:srgbClr val="2323DC"/>
              </a:solidFill>
              <a:latin typeface="Comic Sans MS" charset="0"/>
            </a:endParaRPr>
          </a:p>
          <a:p>
            <a:pPr marL="0" indent="0" algn="ctr">
              <a:lnSpc>
                <a:spcPct val="11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err="1" smtClean="0">
                <a:solidFill>
                  <a:srgbClr val="280099"/>
                </a:solidFill>
                <a:latin typeface="Comic Sans MS" charset="0"/>
              </a:rPr>
              <a:t>Gülnur</a:t>
            </a:r>
            <a:r>
              <a:rPr lang="en-US" sz="2400" dirty="0" smtClean="0">
                <a:solidFill>
                  <a:srgbClr val="280099"/>
                </a:solidFill>
                <a:latin typeface="Comic Sans MS" charset="0"/>
              </a:rPr>
              <a:t> </a:t>
            </a:r>
            <a:r>
              <a:rPr lang="en-US" sz="2400" dirty="0" err="1" smtClean="0">
                <a:solidFill>
                  <a:srgbClr val="280099"/>
                </a:solidFill>
                <a:latin typeface="Comic Sans MS" charset="0"/>
              </a:rPr>
              <a:t>Doğan</a:t>
            </a:r>
            <a:r>
              <a:rPr lang="en-US" sz="2400" dirty="0" smtClean="0">
                <a:solidFill>
                  <a:srgbClr val="280099"/>
                </a:solidFill>
                <a:latin typeface="Comic Sans MS" charset="0"/>
              </a:rPr>
              <a:t>, Aarhus University</a:t>
            </a:r>
          </a:p>
          <a:p>
            <a:pPr marL="0" indent="0" algn="ctr">
              <a:lnSpc>
                <a:spcPct val="11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400" dirty="0" smtClean="0">
              <a:solidFill>
                <a:srgbClr val="280099"/>
              </a:solidFill>
              <a:latin typeface="Comic Sans MS" charset="0"/>
            </a:endParaRPr>
          </a:p>
          <a:p>
            <a:pPr marL="0" indent="0" algn="ctr">
              <a:lnSpc>
                <a:spcPct val="11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>
                <a:solidFill>
                  <a:srgbClr val="280099"/>
                </a:solidFill>
                <a:latin typeface="Comic Sans MS" charset="0"/>
              </a:rPr>
              <a:t>Michael Thompson, Univ. of Sheffield / HAO, NCAR</a:t>
            </a:r>
          </a:p>
          <a:p>
            <a:pPr marL="0" indent="0" algn="ctr">
              <a:lnSpc>
                <a:spcPct val="11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200" dirty="0" smtClean="0">
              <a:solidFill>
                <a:srgbClr val="280099"/>
              </a:solidFill>
              <a:latin typeface="Comic Sans MS" charset="0"/>
            </a:endParaRPr>
          </a:p>
          <a:p>
            <a:pPr marL="0" indent="0" algn="ctr">
              <a:lnSpc>
                <a:spcPct val="11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 smtClean="0">
                <a:solidFill>
                  <a:srgbClr val="280099"/>
                </a:solidFill>
                <a:latin typeface="Comic Sans MS" charset="0"/>
              </a:rPr>
              <a:t>and  the KASC WG</a:t>
            </a:r>
            <a:r>
              <a:rPr lang="en-US" sz="2200" dirty="0">
                <a:solidFill>
                  <a:srgbClr val="280099"/>
                </a:solidFill>
                <a:latin typeface="Comic Sans MS" charset="0"/>
              </a:rPr>
              <a:t>#1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595" r="897"/>
          <a:stretch>
            <a:fillRect/>
          </a:stretch>
        </p:blipFill>
        <p:spPr bwMode="auto">
          <a:xfrm>
            <a:off x="377280" y="326915"/>
            <a:ext cx="8485920" cy="17958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Initial model-fitting search for KIC 11026764...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71" y="1547485"/>
            <a:ext cx="8320320" cy="348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825601" y="6303543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8663" y="2247094"/>
            <a:ext cx="3324498" cy="415498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</a:rPr>
              <a:t>A – ASTEC</a:t>
            </a:r>
          </a:p>
          <a:p>
            <a:r>
              <a:rPr lang="en-US" sz="2400" dirty="0" smtClean="0">
                <a:latin typeface="Courier"/>
              </a:rPr>
              <a:t>B – Geneva</a:t>
            </a:r>
          </a:p>
          <a:p>
            <a:r>
              <a:rPr lang="en-US" sz="2400" dirty="0" smtClean="0">
                <a:latin typeface="Courier"/>
              </a:rPr>
              <a:t>C – GARSTEC</a:t>
            </a:r>
          </a:p>
          <a:p>
            <a:r>
              <a:rPr lang="en-US" sz="2400" dirty="0" smtClean="0">
                <a:latin typeface="Courier"/>
              </a:rPr>
              <a:t>D – AMP(ASTEC)</a:t>
            </a:r>
          </a:p>
          <a:p>
            <a:r>
              <a:rPr lang="en-US" sz="2400" dirty="0" smtClean="0">
                <a:latin typeface="Courier"/>
              </a:rPr>
              <a:t>E – YREC</a:t>
            </a:r>
          </a:p>
          <a:p>
            <a:r>
              <a:rPr lang="en-US" sz="2400" dirty="0" smtClean="0">
                <a:latin typeface="Courier"/>
              </a:rPr>
              <a:t>F – GARSTEC</a:t>
            </a:r>
          </a:p>
          <a:p>
            <a:r>
              <a:rPr lang="en-US" sz="2400" dirty="0" smtClean="0">
                <a:latin typeface="Courier"/>
              </a:rPr>
              <a:t>G – ASTEC</a:t>
            </a:r>
          </a:p>
          <a:p>
            <a:r>
              <a:rPr lang="en-US" sz="2400" dirty="0" smtClean="0">
                <a:latin typeface="Courier"/>
              </a:rPr>
              <a:t>H – DSEP</a:t>
            </a:r>
          </a:p>
          <a:p>
            <a:r>
              <a:rPr lang="en-US" sz="2400" dirty="0" smtClean="0">
                <a:latin typeface="Courier"/>
              </a:rPr>
              <a:t>I – CESAM</a:t>
            </a:r>
          </a:p>
          <a:p>
            <a:r>
              <a:rPr lang="en-US" sz="2400" dirty="0" smtClean="0">
                <a:latin typeface="Courier"/>
              </a:rPr>
              <a:t>J – SEEK(ASTEC)</a:t>
            </a:r>
          </a:p>
          <a:p>
            <a:r>
              <a:rPr lang="en-US" sz="2400" dirty="0" smtClean="0">
                <a:latin typeface="Courier"/>
              </a:rPr>
              <a:t>K – RADIUS(ASTEC)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Initial model-fitting search for KIC 11026764...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71" y="1547485"/>
            <a:ext cx="8320320" cy="348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666081" y="5257993"/>
            <a:ext cx="6694560" cy="532856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ffectLst/>
        </p:spPr>
        <p:txBody>
          <a:bodyPr lIns="97967" tIns="57147" rIns="97967" bIns="57147">
            <a:prstTxWarp prst="textNoShape">
              <a:avLst/>
            </a:prstTxWarp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400" dirty="0">
                <a:solidFill>
                  <a:srgbClr val="C5000B"/>
                </a:solidFill>
                <a:latin typeface="Comic Sans MS" charset="0"/>
                <a:ea typeface="Arial Unicode MS" charset="0"/>
                <a:cs typeface="Arial Unicode MS" charset="0"/>
              </a:rPr>
              <a:t>… resulted in 2 families of solutions.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825601" y="6303543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Initial model-fitting search for KIC 11026764...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71" y="1547485"/>
            <a:ext cx="8320320" cy="348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825601" y="6303543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021" y="2137637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451" y="3158517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736" y="3571461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2021" y="3995261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306" y="4397349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Initial model-fitting search for KIC 11026764...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71" y="1547485"/>
            <a:ext cx="8320320" cy="348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825601" y="6303543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021" y="2343901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451" y="2550581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736" y="2963525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2021" y="3376469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Initial model-fitting search for KIC 11026764...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71" y="1547485"/>
            <a:ext cx="8320320" cy="348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825601" y="6303543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736" y="2768117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2021" y="3767285"/>
            <a:ext cx="8252970" cy="224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>
                <a:latin typeface="Comic Sans MS" charset="0"/>
                <a:ea typeface="Times New Roman" charset="0"/>
                <a:cs typeface="Times New Roman" charset="0"/>
              </a:rPr>
              <a:t>Final </a:t>
            </a: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model-fitting</a:t>
            </a:r>
            <a:r>
              <a:rPr lang="en-US" sz="2900" dirty="0" smtClean="0">
                <a:latin typeface="Comic Sans MS" charset="0"/>
                <a:ea typeface="Times New Roman" charset="0"/>
                <a:cs typeface="Times New Roman" charset="0"/>
              </a:rPr>
              <a:t> results </a:t>
            </a: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for KIC 11026764...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825601" y="6303543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3"/>
          <a:srcRect t="7787"/>
          <a:stretch>
            <a:fillRect/>
          </a:stretch>
        </p:blipFill>
        <p:spPr>
          <a:xfrm>
            <a:off x="151970" y="1775914"/>
            <a:ext cx="8890264" cy="41583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9600" y="162738"/>
            <a:ext cx="8457120" cy="75752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err="1">
                <a:latin typeface="Comic Sans MS" charset="0"/>
              </a:rPr>
              <a:t>log(</a:t>
            </a:r>
            <a:r>
              <a:rPr lang="en-US" sz="2900" i="1" dirty="0" err="1">
                <a:latin typeface="Comic Sans MS" charset="0"/>
              </a:rPr>
              <a:t>g</a:t>
            </a:r>
            <a:r>
              <a:rPr lang="en-US" sz="2900" dirty="0" err="1">
                <a:latin typeface="Comic Sans MS" charset="0"/>
              </a:rPr>
              <a:t>)</a:t>
            </a:r>
            <a:r>
              <a:rPr lang="en-US" sz="2900" i="1" dirty="0" err="1">
                <a:latin typeface="Comic Sans MS" charset="0"/>
              </a:rPr>
              <a:t>-</a:t>
            </a:r>
            <a:r>
              <a:rPr lang="en-US" sz="2900" dirty="0" err="1">
                <a:latin typeface="Comic Sans MS" charset="0"/>
              </a:rPr>
              <a:t>T</a:t>
            </a:r>
            <a:r>
              <a:rPr lang="en-US" sz="2900" baseline="-15000" dirty="0" err="1">
                <a:latin typeface="Comic Sans MS" charset="0"/>
              </a:rPr>
              <a:t>eff</a:t>
            </a:r>
            <a:r>
              <a:rPr lang="en-US" sz="2900" dirty="0">
                <a:latin typeface="Comic Sans MS" charset="0"/>
              </a:rPr>
              <a:t> diagram showing two possible families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200" y="888574"/>
            <a:ext cx="8350560" cy="5708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>
                <a:latin typeface="Comic Sans MS" charset="0"/>
                <a:ea typeface="Times New Roman" charset="0"/>
                <a:cs typeface="Times New Roman" charset="0"/>
              </a:rPr>
              <a:t>Final </a:t>
            </a: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model-fitting</a:t>
            </a:r>
            <a:r>
              <a:rPr lang="en-US" sz="2900" dirty="0" smtClean="0">
                <a:latin typeface="Comic Sans MS" charset="0"/>
                <a:ea typeface="Times New Roman" charset="0"/>
                <a:cs typeface="Times New Roman" charset="0"/>
              </a:rPr>
              <a:t> results </a:t>
            </a: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for KIC 11026764...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825601" y="6303543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3"/>
          <a:srcRect t="7787"/>
          <a:stretch>
            <a:fillRect/>
          </a:stretch>
        </p:blipFill>
        <p:spPr>
          <a:xfrm>
            <a:off x="151970" y="1775914"/>
            <a:ext cx="8890264" cy="41583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3761" y="200140"/>
            <a:ext cx="8182228" cy="1004827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3100" dirty="0" err="1" smtClean="0">
                <a:latin typeface="Comic Sans MS" charset="0"/>
              </a:rPr>
              <a:t>Echelle</a:t>
            </a:r>
            <a:r>
              <a:rPr lang="en-US" sz="3100" dirty="0">
                <a:latin typeface="Comic Sans MS" charset="0"/>
              </a:rPr>
              <a:t> </a:t>
            </a:r>
            <a:r>
              <a:rPr lang="en-US" sz="3100" dirty="0" smtClean="0">
                <a:latin typeface="Comic Sans MS" charset="0"/>
              </a:rPr>
              <a:t>diagrams </a:t>
            </a:r>
            <a:r>
              <a:rPr lang="en-US" sz="3100" dirty="0">
                <a:latin typeface="Comic Sans MS" charset="0"/>
              </a:rPr>
              <a:t>comparing observed and model frequencies</a:t>
            </a:r>
          </a:p>
        </p:txBody>
      </p:sp>
      <p:pic>
        <p:nvPicPr>
          <p:cNvPr id="5" name="Picture 4" descr="echelle_gemmaA_without_dif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3774" y="1677717"/>
            <a:ext cx="4270268" cy="3847768"/>
          </a:xfrm>
          <a:prstGeom prst="rect">
            <a:avLst/>
          </a:prstGeom>
        </p:spPr>
      </p:pic>
      <p:pic>
        <p:nvPicPr>
          <p:cNvPr id="6" name="Picture 5" descr="echelle_gemmaB_with_dif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91502" y="1677717"/>
            <a:ext cx="4270268" cy="38477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3761" y="1633132"/>
            <a:ext cx="2285280" cy="3884088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3100" dirty="0" err="1">
                <a:latin typeface="Comic Sans MS" charset="0"/>
              </a:rPr>
              <a:t>Echelle</a:t>
            </a:r>
            <a:r>
              <a:rPr lang="en-US" sz="3100" dirty="0">
                <a:latin typeface="Comic Sans MS" charset="0"/>
              </a:rPr>
              <a:t> diagram comparing observed and model frequencies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632" t="3445" r="5011"/>
          <a:stretch>
            <a:fillRect/>
          </a:stretch>
        </p:blipFill>
        <p:spPr bwMode="auto">
          <a:xfrm>
            <a:off x="3173761" y="378760"/>
            <a:ext cx="5597280" cy="6169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89601" y="6368349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epler_field"/>
          <p:cNvPicPr>
            <a:picLocks noChangeAspect="1" noChangeArrowheads="1"/>
          </p:cNvPicPr>
          <p:nvPr/>
        </p:nvPicPr>
        <p:blipFill>
          <a:blip r:embed="rId2"/>
          <a:srcRect t="17717" b="17717"/>
          <a:stretch>
            <a:fillRect/>
          </a:stretch>
        </p:blipFill>
        <p:spPr bwMode="auto">
          <a:xfrm>
            <a:off x="1082675" y="530655"/>
            <a:ext cx="6945313" cy="583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5840" y="313953"/>
            <a:ext cx="8784000" cy="1062832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100" dirty="0">
                <a:latin typeface="Comic Sans MS" charset="0"/>
              </a:rPr>
              <a:t>Significance of observable constraints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t="5031"/>
          <a:stretch>
            <a:fillRect/>
          </a:stretch>
        </p:blipFill>
        <p:spPr bwMode="auto">
          <a:xfrm>
            <a:off x="377281" y="1722421"/>
            <a:ext cx="8523360" cy="4167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25601" y="6303543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300" dirty="0">
                <a:latin typeface="Comic Sans MS" charset="0"/>
              </a:rPr>
              <a:t>Final parameter estimates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62720" y="1795869"/>
            <a:ext cx="4440961" cy="3755914"/>
          </a:xfrm>
          <a:ln/>
        </p:spPr>
        <p:txBody>
          <a:bodyPr tIns="0"/>
          <a:lstStyle/>
          <a:p>
            <a:pPr marL="391686" indent="-293764" algn="ctr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FF0000"/>
                </a:solidFill>
                <a:latin typeface="Comic Sans MS" charset="0"/>
              </a:rPr>
              <a:t>Model-dependent</a:t>
            </a:r>
          </a:p>
          <a:p>
            <a:pPr marL="391686" indent="-293764" algn="ctr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latin typeface="Comic Sans MS" charset="0"/>
              </a:rPr>
              <a:t>Age = 5.94 </a:t>
            </a:r>
            <a:r>
              <a:rPr lang="en-US" dirty="0">
                <a:latin typeface="Comic Sans MS" charset="0"/>
                <a:ea typeface="Tahoma" charset="0"/>
                <a:cs typeface="Tahoma" charset="0"/>
              </a:rPr>
              <a:t>± 0.05 </a:t>
            </a:r>
            <a:r>
              <a:rPr lang="en-US" dirty="0" err="1">
                <a:latin typeface="Comic Sans MS" charset="0"/>
                <a:ea typeface="Tahoma" charset="0"/>
                <a:cs typeface="Tahoma" charset="0"/>
              </a:rPr>
              <a:t>Gyr</a:t>
            </a:r>
            <a:endParaRPr lang="en-US" dirty="0">
              <a:latin typeface="Comic Sans MS" charset="0"/>
              <a:ea typeface="Tahoma" charset="0"/>
              <a:cs typeface="Tahoma" charset="0"/>
            </a:endParaRPr>
          </a:p>
          <a:p>
            <a:pPr marL="391686" indent="-293764" algn="ctr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i="1" dirty="0">
                <a:latin typeface="Comic Sans MS" charset="0"/>
                <a:ea typeface="Tahoma" charset="0"/>
                <a:cs typeface="Tahoma" charset="0"/>
              </a:rPr>
              <a:t>R </a:t>
            </a:r>
            <a:r>
              <a:rPr lang="en-US" dirty="0">
                <a:latin typeface="Comic Sans MS" charset="0"/>
                <a:ea typeface="Tahoma" charset="0"/>
                <a:cs typeface="Tahoma" charset="0"/>
              </a:rPr>
              <a:t>= 2.05 ± 0.03 </a:t>
            </a:r>
            <a:r>
              <a:rPr lang="en-US" i="1" dirty="0" err="1">
                <a:latin typeface="Comic Sans MS" charset="0"/>
                <a:ea typeface="Tahoma" charset="0"/>
                <a:cs typeface="Tahoma" charset="0"/>
              </a:rPr>
              <a:t>R</a:t>
            </a:r>
            <a:r>
              <a:rPr lang="en-US" sz="3300" baseline="-15000" dirty="0" err="1">
                <a:latin typeface="Comic Sans MS" charset="0"/>
                <a:ea typeface="Tahoma" charset="0"/>
                <a:cs typeface="Tahoma" charset="0"/>
              </a:rPr>
              <a:t>sun</a:t>
            </a:r>
            <a:endParaRPr lang="en-US" sz="3300" baseline="-15000" dirty="0">
              <a:latin typeface="Comic Sans MS" charset="0"/>
              <a:ea typeface="Tahoma" charset="0"/>
              <a:cs typeface="Tahoma" charset="0"/>
            </a:endParaRPr>
          </a:p>
          <a:p>
            <a:pPr marL="391686" indent="-293764" algn="ctr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i="1" dirty="0">
                <a:latin typeface="Comic Sans MS" charset="0"/>
                <a:ea typeface="Tahoma" charset="0"/>
                <a:cs typeface="Tahoma" charset="0"/>
              </a:rPr>
              <a:t>L</a:t>
            </a:r>
            <a:r>
              <a:rPr lang="en-US" dirty="0">
                <a:latin typeface="Comic Sans MS" charset="0"/>
                <a:ea typeface="Tahoma" charset="0"/>
                <a:cs typeface="Tahoma" charset="0"/>
              </a:rPr>
              <a:t> =3.56 ± 0.14 </a:t>
            </a:r>
            <a:r>
              <a:rPr lang="en-US" i="1" dirty="0" err="1">
                <a:latin typeface="Comic Sans MS" charset="0"/>
                <a:ea typeface="Tahoma" charset="0"/>
                <a:cs typeface="Tahoma" charset="0"/>
              </a:rPr>
              <a:t>L</a:t>
            </a:r>
            <a:r>
              <a:rPr lang="en-US" baseline="-15000" dirty="0" err="1">
                <a:latin typeface="Comic Sans MS" charset="0"/>
                <a:ea typeface="Tahoma" charset="0"/>
                <a:cs typeface="Tahoma" charset="0"/>
              </a:rPr>
              <a:t>sun</a:t>
            </a:r>
            <a:endParaRPr lang="en-US" baseline="-15000" dirty="0">
              <a:latin typeface="Comic Sans MS" charset="0"/>
              <a:ea typeface="Tahoma" charset="0"/>
              <a:cs typeface="Tahoma" charset="0"/>
            </a:endParaRPr>
          </a:p>
          <a:p>
            <a:pPr marL="391686" indent="-293764" algn="ctr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dirty="0">
              <a:latin typeface="Comic Sans MS" charset="0"/>
              <a:ea typeface="Tahoma" charset="0"/>
              <a:cs typeface="Tahoma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7840" y="1764186"/>
            <a:ext cx="4474080" cy="3673825"/>
          </a:xfrm>
          <a:ln/>
        </p:spPr>
        <p:txBody>
          <a:bodyPr tIns="0"/>
          <a:lstStyle/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FF0000"/>
                </a:solidFill>
                <a:latin typeface="Comic Sans MS" charset="0"/>
              </a:rPr>
              <a:t>+ systematic errors</a:t>
            </a:r>
          </a:p>
          <a:p>
            <a:pPr marL="391686" indent="-293764" algn="ctr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880" y="2557709"/>
            <a:ext cx="4347360" cy="41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 t="7593"/>
          <a:stretch>
            <a:fillRect/>
          </a:stretch>
        </p:blipFill>
        <p:spPr bwMode="auto">
          <a:xfrm>
            <a:off x="4440961" y="3338271"/>
            <a:ext cx="1490400" cy="40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9200" y="3259063"/>
            <a:ext cx="2931840" cy="45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2880" y="4051146"/>
            <a:ext cx="1490400" cy="372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93280" y="4055466"/>
            <a:ext cx="2823840" cy="38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143360" y="4997324"/>
            <a:ext cx="7184160" cy="1239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3300" dirty="0">
                <a:solidFill>
                  <a:srgbClr val="000000"/>
                </a:solidFill>
                <a:latin typeface="Comic Sans MS" charset="0"/>
                <a:ea typeface="Arial Unicode MS" charset="0"/>
                <a:cs typeface="Arial Unicode MS" charset="0"/>
              </a:rPr>
              <a:t>10 % ambiguity in stellar mass:</a:t>
            </a:r>
          </a:p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3300" dirty="0">
                <a:solidFill>
                  <a:srgbClr val="000000"/>
                </a:solidFill>
                <a:latin typeface="Comic Sans MS" charset="0"/>
                <a:ea typeface="Arial Unicode MS" charset="0"/>
                <a:cs typeface="Arial Unicode MS" charset="0"/>
              </a:rPr>
              <a:t> 2 families with ~1.1M</a:t>
            </a:r>
            <a:r>
              <a:rPr lang="en-US" sz="3300" baseline="-15000" dirty="0">
                <a:solidFill>
                  <a:srgbClr val="000000"/>
                </a:solidFill>
                <a:latin typeface="Comic Sans MS" charset="0"/>
                <a:ea typeface="Arial Unicode MS" charset="0"/>
                <a:cs typeface="Arial Unicode MS" charset="0"/>
              </a:rPr>
              <a:t>sun</a:t>
            </a:r>
            <a:r>
              <a:rPr lang="en-US" sz="3300" dirty="0">
                <a:solidFill>
                  <a:srgbClr val="000000"/>
                </a:solidFill>
                <a:latin typeface="Comic Sans MS" charset="0"/>
                <a:ea typeface="Arial Unicode MS" charset="0"/>
                <a:cs typeface="Arial Unicode MS" charset="0"/>
              </a:rPr>
              <a:t> and ~1.2M</a:t>
            </a:r>
            <a:r>
              <a:rPr lang="en-US" sz="3300" baseline="-15000" dirty="0">
                <a:solidFill>
                  <a:srgbClr val="000000"/>
                </a:solidFill>
                <a:latin typeface="Comic Sans MS" charset="0"/>
                <a:ea typeface="Arial Unicode MS" charset="0"/>
                <a:cs typeface="Arial Unicode MS" charset="0"/>
              </a:rPr>
              <a:t>sun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9600" y="97930"/>
            <a:ext cx="8228160" cy="635107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300" dirty="0">
                <a:latin typeface="Comic Sans MS" charset="0"/>
              </a:rPr>
              <a:t>Conclusions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8560" y="947620"/>
            <a:ext cx="8490240" cy="5226309"/>
          </a:xfrm>
          <a:ln/>
        </p:spPr>
        <p:txBody>
          <a:bodyPr tIns="0"/>
          <a:lstStyle/>
          <a:p>
            <a:pPr marL="391686" indent="-293764" algn="just">
              <a:lnSpc>
                <a:spcPct val="117000"/>
              </a:lnSpc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latin typeface="Comic Sans MS" charset="0"/>
              </a:rPr>
              <a:t>Precision in the age determination is an order of magnitude improved over pipeline results (importance of individual frequencies).</a:t>
            </a:r>
          </a:p>
          <a:p>
            <a:pPr marL="391686" indent="-293764" algn="just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200" dirty="0">
              <a:latin typeface="Comic Sans MS" charset="0"/>
            </a:endParaRPr>
          </a:p>
          <a:p>
            <a:pPr marL="391686" indent="-293764" algn="just">
              <a:lnSpc>
                <a:spcPct val="117000"/>
              </a:lnSpc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latin typeface="Comic Sans MS" charset="0"/>
              </a:rPr>
              <a:t>Radius is determined with a precision compatible to or slightly better than that of the pipeline results.</a:t>
            </a:r>
          </a:p>
          <a:p>
            <a:pPr marL="391686" indent="-293764" algn="just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200" dirty="0">
              <a:latin typeface="Comic Sans MS" charset="0"/>
            </a:endParaRPr>
          </a:p>
          <a:p>
            <a:pPr marL="391686" indent="-293764" algn="just">
              <a:lnSpc>
                <a:spcPct val="117000"/>
              </a:lnSpc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latin typeface="Comic Sans MS" charset="0"/>
              </a:rPr>
              <a:t>Same methods apply to planet-host stars.</a:t>
            </a:r>
          </a:p>
          <a:p>
            <a:pPr marL="391686" indent="-293764" algn="just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200" dirty="0">
              <a:latin typeface="Comic Sans MS" charset="0"/>
            </a:endParaRPr>
          </a:p>
          <a:p>
            <a:pPr marL="391686" indent="-293764" algn="just">
              <a:lnSpc>
                <a:spcPct val="117000"/>
              </a:lnSpc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latin typeface="Comic Sans MS" charset="0"/>
              </a:rPr>
              <a:t>Ambiguity of the mass is to be removed by </a:t>
            </a:r>
            <a:r>
              <a:rPr lang="en-US" sz="2200" dirty="0" smtClean="0">
                <a:latin typeface="Comic Sans MS" charset="0"/>
              </a:rPr>
              <a:t>tighter/additional </a:t>
            </a:r>
            <a:r>
              <a:rPr lang="en-US" sz="2200" dirty="0">
                <a:latin typeface="Comic Sans MS" charset="0"/>
              </a:rPr>
              <a:t>seismic constraints OR by a direct measurement of luminosity.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883" y="2246827"/>
            <a:ext cx="5642388" cy="135675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>
                <a:latin typeface="Comic Sans MS" charset="0"/>
                <a:ea typeface="Times New Roman" charset="0"/>
                <a:cs typeface="Times New Roman" charset="0"/>
              </a:rPr>
              <a:t>Power-law correction for near-surface deficiencies (</a:t>
            </a:r>
            <a:r>
              <a:rPr lang="en-US" sz="2900" dirty="0" err="1" smtClean="0">
                <a:latin typeface="Comic Sans MS" charset="0"/>
                <a:ea typeface="Times New Roman" charset="0"/>
                <a:cs typeface="Times New Roman" charset="0"/>
              </a:rPr>
              <a:t>Kjeldsen</a:t>
            </a:r>
            <a:r>
              <a:rPr lang="en-US" sz="2900" dirty="0" smtClean="0">
                <a:latin typeface="Comic Sans MS" charset="0"/>
                <a:ea typeface="Times New Roman" charset="0"/>
                <a:cs typeface="Times New Roman" charset="0"/>
              </a:rPr>
              <a:t> et al. 2008)</a:t>
            </a:r>
            <a:endParaRPr lang="en-US" sz="2900" dirty="0">
              <a:latin typeface="Comic Sans MS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5840" y="24483"/>
            <a:ext cx="8948160" cy="1110356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latin typeface="Comic Sans MS" charset="0"/>
                <a:ea typeface="Times New Roman" charset="0"/>
                <a:cs typeface="Times New Roman" charset="0"/>
              </a:rPr>
              <a:t>Normalized probability distribution showing </a:t>
            </a:r>
            <a:br>
              <a:rPr lang="en-US" sz="2200" dirty="0">
                <a:latin typeface="Comic Sans MS" charset="0"/>
                <a:ea typeface="Times New Roman" charset="0"/>
                <a:cs typeface="Times New Roman" charset="0"/>
              </a:rPr>
            </a:br>
            <a:r>
              <a:rPr lang="en-US" sz="2200" dirty="0">
                <a:latin typeface="Comic Sans MS" charset="0"/>
                <a:ea typeface="Times New Roman" charset="0"/>
                <a:cs typeface="Times New Roman" charset="0"/>
              </a:rPr>
              <a:t>the correlation of the radius with characteristic separations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6032" t="2409" r="1573" b="5020"/>
          <a:stretch>
            <a:fillRect/>
          </a:stretch>
        </p:blipFill>
        <p:spPr bwMode="auto">
          <a:xfrm>
            <a:off x="1306080" y="927458"/>
            <a:ext cx="6831360" cy="5521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05760" y="6366909"/>
            <a:ext cx="914400" cy="3614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b="1" i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R </a:t>
            </a:r>
            <a:r>
              <a:rPr lang="en-US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(</a:t>
            </a:r>
            <a:r>
              <a:rPr lang="en-US" b="1" i="1" dirty="0" err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b="1" baseline="-18000" dirty="0" err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sun</a:t>
            </a:r>
            <a:r>
              <a:rPr lang="en-US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 rot="16200000">
            <a:off x="596104" y="3208675"/>
            <a:ext cx="1077233" cy="342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b="1" dirty="0" err="1">
                <a:solidFill>
                  <a:srgbClr val="000000"/>
                </a:solidFill>
                <a:ea typeface="Arial" charset="0"/>
                <a:cs typeface="Arial" charset="0"/>
              </a:rPr>
              <a:t>Δ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ν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μHz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7281" y="6531087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47520" y="901535"/>
            <a:ext cx="4114080" cy="1029709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dirty="0">
                <a:latin typeface="Comic Sans MS" charset="0"/>
              </a:rPr>
              <a:t>Power spectrum                      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041" y="1856356"/>
            <a:ext cx="401760" cy="1703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440" y="1666256"/>
            <a:ext cx="8163360" cy="393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22720" y="6139365"/>
            <a:ext cx="42451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Chaplin et al. 2010, </a:t>
            </a:r>
            <a:r>
              <a:rPr lang="en-US" dirty="0" err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ApJ</a:t>
            </a: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Letters 713, L169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t="3461" r="3902" b="2438"/>
          <a:stretch>
            <a:fillRect/>
          </a:stretch>
        </p:blipFill>
        <p:spPr bwMode="auto">
          <a:xfrm>
            <a:off x="3638402" y="547257"/>
            <a:ext cx="2941920" cy="576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795" y="2445377"/>
            <a:ext cx="292320" cy="820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22720" y="6139365"/>
            <a:ext cx="42451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Chaplin et al. 2010, </a:t>
            </a:r>
            <a:r>
              <a:rPr lang="en-US" dirty="0" err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ApJ</a:t>
            </a: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Letters 713, L169</a:t>
            </a: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901535"/>
            <a:ext cx="4114080" cy="1029709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dirty="0" err="1" smtClean="0">
                <a:latin typeface="Comic Sans MS" charset="0"/>
              </a:rPr>
              <a:t>Echelle</a:t>
            </a:r>
            <a:r>
              <a:rPr lang="en-US" sz="2900" dirty="0" smtClean="0">
                <a:latin typeface="Comic Sans MS" charset="0"/>
              </a:rPr>
              <a:t/>
            </a:r>
            <a:br>
              <a:rPr lang="en-US" sz="2900" dirty="0" smtClean="0">
                <a:latin typeface="Comic Sans MS" charset="0"/>
              </a:rPr>
            </a:br>
            <a:r>
              <a:rPr lang="en-US" sz="2900" dirty="0" smtClean="0">
                <a:latin typeface="Comic Sans MS" charset="0"/>
              </a:rPr>
              <a:t>Diagram</a:t>
            </a:r>
            <a:endParaRPr lang="en-US" sz="2900" dirty="0"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6481" y="313953"/>
            <a:ext cx="8228160" cy="106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300" dirty="0">
                <a:solidFill>
                  <a:srgbClr val="280099"/>
                </a:solidFill>
                <a:latin typeface="Comic Sans MS" charset="0"/>
                <a:ea typeface="Arial Unicode MS" charset="0"/>
                <a:cs typeface="Arial Unicode MS" charset="0"/>
              </a:rPr>
              <a:t>Mixed modes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60" y="1401267"/>
            <a:ext cx="8523360" cy="4948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23521" y="6237296"/>
            <a:ext cx="20894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326915"/>
            <a:ext cx="8228160" cy="928897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300" dirty="0">
                <a:latin typeface="Comic Sans MS" charset="0"/>
              </a:rPr>
              <a:t>Frequency analysis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t="1147"/>
          <a:stretch>
            <a:fillRect/>
          </a:stretch>
        </p:blipFill>
        <p:spPr bwMode="auto">
          <a:xfrm>
            <a:off x="349920" y="2775172"/>
            <a:ext cx="8490240" cy="35010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9600" y="1371024"/>
            <a:ext cx="8032320" cy="751759"/>
          </a:xfrm>
          <a:ln/>
        </p:spPr>
        <p:txBody>
          <a:bodyPr/>
          <a:lstStyle/>
          <a:p>
            <a:pPr marL="391686" indent="-293764" algn="ctr"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8 teams, several methods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3441" y="2010451"/>
            <a:ext cx="2302560" cy="577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923521" y="6238735"/>
            <a:ext cx="20894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9600" y="277949"/>
            <a:ext cx="8228160" cy="1029708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Atmospheric parameters for KIC 11026764</a:t>
            </a:r>
            <a:b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</a:b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(through high-resolution spectroscopy)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t="4951" b="19797"/>
          <a:stretch>
            <a:fillRect/>
          </a:stretch>
        </p:blipFill>
        <p:spPr bwMode="auto">
          <a:xfrm>
            <a:off x="1182241" y="1611530"/>
            <a:ext cx="6955200" cy="27665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85099" y="4441427"/>
            <a:ext cx="5427361" cy="1859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400" dirty="0" smtClean="0">
                <a:solidFill>
                  <a:srgbClr val="C5000B"/>
                </a:solidFill>
                <a:latin typeface="Comic Sans MS" charset="0"/>
                <a:ea typeface="Times New Roman" charset="0"/>
                <a:cs typeface="Times New Roman" charset="0"/>
              </a:rPr>
              <a:t>We adopted for the initial analysis:</a:t>
            </a:r>
            <a:endParaRPr lang="en-US" sz="2400" dirty="0">
              <a:solidFill>
                <a:srgbClr val="C5000B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400" i="1" dirty="0" err="1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T</a:t>
            </a:r>
            <a:r>
              <a:rPr lang="en-US" sz="2400" b="1" baseline="-33000" dirty="0" err="1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eff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 = 5635 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cmsy10" charset="0"/>
                <a:cs typeface="cmsy10" charset="0"/>
              </a:rPr>
              <a:t>± 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185 K</a:t>
            </a:r>
          </a:p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400" dirty="0" err="1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log</a:t>
            </a:r>
            <a:r>
              <a:rPr lang="en-US" sz="2400" i="1" dirty="0" err="1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g</a:t>
            </a:r>
            <a:r>
              <a:rPr lang="en-US" sz="2400" i="1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= 3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cmmi10" charset="0"/>
                <a:cs typeface="cmmi10" charset="0"/>
              </a:rPr>
              <a:t>.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95 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cmsy10" charset="0"/>
                <a:cs typeface="cmsy10" charset="0"/>
              </a:rPr>
              <a:t>± 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0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cmmi10" charset="0"/>
                <a:cs typeface="cmmi10" charset="0"/>
              </a:rPr>
              <a:t>.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25 </a:t>
            </a:r>
            <a:r>
              <a:rPr lang="en-US" sz="2400" dirty="0" err="1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dex</a:t>
            </a:r>
            <a:endParaRPr lang="en-US" sz="2400" dirty="0">
              <a:solidFill>
                <a:srgbClr val="000080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 [Fe/H] = 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Symbol" charset="2"/>
                <a:cs typeface="Symbol" charset="2"/>
              </a:rPr>
              <a:t>-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0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cmmi10" charset="0"/>
                <a:cs typeface="cmmi10" charset="0"/>
              </a:rPr>
              <a:t>.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06 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cmsy10" charset="0"/>
                <a:cs typeface="cmsy10" charset="0"/>
              </a:rPr>
              <a:t>± 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0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cmmi10" charset="0"/>
                <a:cs typeface="cmmi10" charset="0"/>
              </a:rPr>
              <a:t>.</a:t>
            </a:r>
            <a:r>
              <a:rPr lang="en-US" sz="2400" dirty="0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25 </a:t>
            </a:r>
            <a:r>
              <a:rPr lang="en-US" sz="2400" dirty="0" err="1">
                <a:solidFill>
                  <a:srgbClr val="000080"/>
                </a:solidFill>
                <a:latin typeface="Comic Sans MS" charset="0"/>
                <a:ea typeface="Times New Roman" charset="0"/>
                <a:cs typeface="Times New Roman" charset="0"/>
              </a:rPr>
              <a:t>dex</a:t>
            </a:r>
            <a:endParaRPr lang="en-US" sz="2400" dirty="0">
              <a:solidFill>
                <a:srgbClr val="000080"/>
              </a:solidFill>
              <a:latin typeface="Comic Sans MS" charset="0"/>
              <a:ea typeface="Times New Roman" charset="0"/>
              <a:cs typeface="Times New Roman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923521" y="6237296"/>
            <a:ext cx="20894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87520" y="162737"/>
            <a:ext cx="8228160" cy="1144920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latin typeface="Comic Sans MS" charset="0"/>
              </a:rPr>
              <a:t>Several </a:t>
            </a:r>
            <a:r>
              <a:rPr lang="en-US" sz="2900" dirty="0" err="1">
                <a:latin typeface="Comic Sans MS" charset="0"/>
              </a:rPr>
              <a:t>modelling</a:t>
            </a:r>
            <a:r>
              <a:rPr lang="en-US" sz="2900" dirty="0">
                <a:latin typeface="Comic Sans MS" charset="0"/>
              </a:rPr>
              <a:t> methods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840" y="1224129"/>
            <a:ext cx="8032320" cy="4412623"/>
          </a:xfrm>
          <a:ln/>
        </p:spPr>
        <p:txBody>
          <a:bodyPr tIns="0"/>
          <a:lstStyle/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>
                <a:latin typeface="Comic Sans MS" charset="0"/>
              </a:rPr>
              <a:t>Pipeline analysis using large and/or small frequency separations</a:t>
            </a: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>
                <a:latin typeface="Comic Sans MS" charset="0"/>
              </a:rPr>
              <a:t>Fitting the individual frequencies using pipeline approach</a:t>
            </a: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>
                <a:latin typeface="Comic Sans MS" charset="0"/>
              </a:rPr>
              <a:t>Fitting the individual frequencies “by hand”</a:t>
            </a: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>
                <a:latin typeface="Comic Sans MS" charset="0"/>
              </a:rPr>
              <a:t>                               </a:t>
            </a:r>
            <a:r>
              <a:rPr lang="en-US" sz="2400" dirty="0">
                <a:solidFill>
                  <a:srgbClr val="DC2300"/>
                </a:solidFill>
                <a:latin typeface="Comic Sans MS" charset="0"/>
              </a:rPr>
              <a:t>      </a:t>
            </a:r>
            <a:r>
              <a:rPr lang="en-US" sz="6500" dirty="0">
                <a:solidFill>
                  <a:srgbClr val="DC2300"/>
                </a:solidFill>
                <a:latin typeface="Comic Sans MS" charset="0"/>
              </a:rPr>
              <a:t>+</a:t>
            </a:r>
          </a:p>
          <a:p>
            <a:pPr marL="391686" indent="-293764" algn="ctr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Comic Sans MS" charset="0"/>
              </a:rPr>
              <a:t>Freedom in the input physics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latin typeface="Comic Sans MS" charset="0"/>
                <a:ea typeface="Times New Roman" charset="0"/>
                <a:cs typeface="Times New Roman" charset="0"/>
              </a:rPr>
              <a:t>Initial model-fitting search for KIC 11026764...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71" y="1547485"/>
            <a:ext cx="8320320" cy="348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825601" y="6303543"/>
            <a:ext cx="2285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Metcalfe et al.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559</Words>
  <Application>Microsoft Macintosh PowerPoint</Application>
  <PresentationFormat>On-screen Show (4:3)</PresentationFormat>
  <Paragraphs>106</Paragraphs>
  <Slides>24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Power spectrum                           </vt:lpstr>
      <vt:lpstr>Echelle Diagram</vt:lpstr>
      <vt:lpstr>Slide 5</vt:lpstr>
      <vt:lpstr>Frequency analysis</vt:lpstr>
      <vt:lpstr>Atmospheric parameters for KIC 11026764 (through high-resolution spectroscopy)</vt:lpstr>
      <vt:lpstr>Several modelling methods</vt:lpstr>
      <vt:lpstr>Initial model-fitting search for KIC 11026764...</vt:lpstr>
      <vt:lpstr>Initial model-fitting search for KIC 11026764...</vt:lpstr>
      <vt:lpstr>Initial model-fitting search for KIC 11026764...</vt:lpstr>
      <vt:lpstr>Initial model-fitting search for KIC 11026764...</vt:lpstr>
      <vt:lpstr>Initial model-fitting search for KIC 11026764...</vt:lpstr>
      <vt:lpstr>Initial model-fitting search for KIC 11026764...</vt:lpstr>
      <vt:lpstr>Final model-fitting results for KIC 11026764...</vt:lpstr>
      <vt:lpstr>log(g)-Teff diagram showing two possible families</vt:lpstr>
      <vt:lpstr>Final model-fitting results for KIC 11026764...</vt:lpstr>
      <vt:lpstr>Echelle diagrams comparing observed and model frequencies</vt:lpstr>
      <vt:lpstr>Echelle diagram comparing observed and model frequencies</vt:lpstr>
      <vt:lpstr>Significance of observable constraints</vt:lpstr>
      <vt:lpstr>Final parameter estimates</vt:lpstr>
      <vt:lpstr>Conclusions</vt:lpstr>
      <vt:lpstr>Power-law correction for near-surface deficiencies (Kjeldsen et al. 2008)</vt:lpstr>
      <vt:lpstr>Normalized probability distribution showing  the correlation of the radius with characteristic separations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Thompson</dc:creator>
  <cp:lastModifiedBy>Michael Thompson</cp:lastModifiedBy>
  <cp:revision>9</cp:revision>
  <dcterms:created xsi:type="dcterms:W3CDTF">2010-06-29T08:53:51Z</dcterms:created>
  <dcterms:modified xsi:type="dcterms:W3CDTF">2010-06-29T08:54:06Z</dcterms:modified>
</cp:coreProperties>
</file>