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Default Extension="pdf" ContentType="application/pdf"/>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Default Extension="vml" ContentType="application/vnd.openxmlformats-officedocument.vmlDrawing"/>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embeddings/Microsoft_Equation1.bin" ContentType="application/vnd.openxmlformats-officedocument.oleObject"/>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883" r:id="rId1"/>
  </p:sldMasterIdLst>
  <p:notesMasterIdLst>
    <p:notesMasterId r:id="rId23"/>
  </p:notesMasterIdLst>
  <p:handoutMasterIdLst>
    <p:handoutMasterId r:id="rId24"/>
  </p:handoutMasterIdLst>
  <p:sldIdLst>
    <p:sldId id="256" r:id="rId2"/>
    <p:sldId id="276" r:id="rId3"/>
    <p:sldId id="271" r:id="rId4"/>
    <p:sldId id="272" r:id="rId5"/>
    <p:sldId id="275" r:id="rId6"/>
    <p:sldId id="262" r:id="rId7"/>
    <p:sldId id="278" r:id="rId8"/>
    <p:sldId id="264" r:id="rId9"/>
    <p:sldId id="265" r:id="rId10"/>
    <p:sldId id="277" r:id="rId11"/>
    <p:sldId id="269" r:id="rId12"/>
    <p:sldId id="257" r:id="rId13"/>
    <p:sldId id="274" r:id="rId14"/>
    <p:sldId id="258" r:id="rId15"/>
    <p:sldId id="279" r:id="rId16"/>
    <p:sldId id="280" r:id="rId17"/>
    <p:sldId id="260" r:id="rId18"/>
    <p:sldId id="266" r:id="rId19"/>
    <p:sldId id="273" r:id="rId20"/>
    <p:sldId id="267" r:id="rId21"/>
    <p:sldId id="270" r:id="rId22"/>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A0069"/>
    <a:srgbClr val="AF9300"/>
    <a:srgbClr val="00528B"/>
    <a:srgbClr val="004C36"/>
    <a:srgbClr val="9AA71D"/>
    <a:srgbClr val="3BA1E3"/>
    <a:srgbClr val="695C4B"/>
    <a:srgbClr val="653579"/>
    <a:srgbClr val="00563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horzBarState="maximized">
    <p:restoredLeft sz="15620"/>
    <p:restoredTop sz="91513" autoAdjust="0"/>
  </p:normalViewPr>
  <p:slideViewPr>
    <p:cSldViewPr snapToGrid="0">
      <p:cViewPr>
        <p:scale>
          <a:sx n="130" d="100"/>
          <a:sy n="130" d="100"/>
        </p:scale>
        <p:origin x="-264"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29718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34147" name="Rectangle 3"/>
          <p:cNvSpPr>
            <a:spLocks noGrp="1" noChangeArrowheads="1"/>
          </p:cNvSpPr>
          <p:nvPr>
            <p:ph type="dt" sz="quarter" idx="1"/>
          </p:nvPr>
        </p:nvSpPr>
        <p:spPr bwMode="auto">
          <a:xfrm>
            <a:off x="3886200" y="0"/>
            <a:ext cx="289560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34148" name="Rectangle 4"/>
          <p:cNvSpPr>
            <a:spLocks noGrp="1" noChangeArrowheads="1"/>
          </p:cNvSpPr>
          <p:nvPr>
            <p:ph type="ftr" sz="quarter" idx="2"/>
          </p:nvPr>
        </p:nvSpPr>
        <p:spPr bwMode="auto">
          <a:xfrm>
            <a:off x="0" y="9448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34149" name="Rectangle 5"/>
          <p:cNvSpPr>
            <a:spLocks noGrp="1" noChangeArrowheads="1"/>
          </p:cNvSpPr>
          <p:nvPr>
            <p:ph type="sldNum" sz="quarter" idx="3"/>
          </p:nvPr>
        </p:nvSpPr>
        <p:spPr bwMode="auto">
          <a:xfrm>
            <a:off x="3886200" y="94488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740F0CA-D0DC-A748-A40E-54DE516B9A83}" type="slidenum">
              <a:rPr lang="en-US"/>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23555" name="Rectangle 3"/>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23556"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ffectLst/>
        </p:spPr>
      </p:sp>
      <p:sp>
        <p:nvSpPr>
          <p:cNvPr id="23557" name="Rectangle 5"/>
          <p:cNvSpPr>
            <a:spLocks noGrp="1" noChangeArrowheads="1"/>
          </p:cNvSpPr>
          <p:nvPr>
            <p:ph type="body" sz="quarter" idx="3"/>
          </p:nvPr>
        </p:nvSpPr>
        <p:spPr bwMode="auto">
          <a:xfrm>
            <a:off x="906463" y="4716463"/>
            <a:ext cx="4984750"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p>
        </p:txBody>
      </p:sp>
      <p:sp>
        <p:nvSpPr>
          <p:cNvPr id="23558" name="Rectangle 6"/>
          <p:cNvSpPr>
            <a:spLocks noGrp="1" noChangeArrowheads="1"/>
          </p:cNvSpPr>
          <p:nvPr>
            <p:ph type="ftr" sz="quarter" idx="4"/>
          </p:nvPr>
        </p:nvSpPr>
        <p:spPr bwMode="auto">
          <a:xfrm>
            <a:off x="0" y="9431338"/>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23559" name="Rectangle 7"/>
          <p:cNvSpPr>
            <a:spLocks noGrp="1" noChangeArrowheads="1"/>
          </p:cNvSpPr>
          <p:nvPr>
            <p:ph type="sldNum" sz="quarter" idx="5"/>
          </p:nvPr>
        </p:nvSpPr>
        <p:spPr bwMode="auto">
          <a:xfrm>
            <a:off x="3851275" y="9431338"/>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53F730F-AF88-AC49-91BF-3474F94F5228}" type="slidenum">
              <a:rPr lang="en-AU"/>
              <a:pPr/>
              <a:t>‹#›</a:t>
            </a:fld>
            <a:endParaRPr lang="en-AU"/>
          </a:p>
        </p:txBody>
      </p:sp>
    </p:spTree>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5B3AD3-0182-E340-B840-8B435DF01A18}" type="slidenum">
              <a:rPr lang="en-AU"/>
              <a:pPr/>
              <a:t>1</a:t>
            </a:fld>
            <a:endParaRPr lang="en-AU"/>
          </a:p>
        </p:txBody>
      </p:sp>
      <p:sp>
        <p:nvSpPr>
          <p:cNvPr id="113666" name="Rectangle 2"/>
          <p:cNvSpPr>
            <a:spLocks noGrp="1" noRot="1" noChangeAspect="1" noChangeArrowheads="1" noTextEdit="1"/>
          </p:cNvSpPr>
          <p:nvPr>
            <p:ph type="sldImg"/>
          </p:nvPr>
        </p:nvSpPr>
        <p:spPr>
          <a:xfrm>
            <a:off x="917575" y="744538"/>
            <a:ext cx="4962525" cy="3722687"/>
          </a:xfrm>
          <a:ln/>
        </p:spPr>
      </p:sp>
      <p:sp>
        <p:nvSpPr>
          <p:cNvPr id="113667" name="Rectangle 3"/>
          <p:cNvSpPr>
            <a:spLocks noGrp="1" noChangeArrowheads="1"/>
          </p:cNvSpPr>
          <p:nvPr>
            <p:ph type="body" idx="1"/>
          </p:nvPr>
        </p:nvSpPr>
        <p:spPr/>
        <p:txBody>
          <a:bodyPr/>
          <a:lstStyle/>
          <a:p>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AADE82-1104-CA42-87AA-8EDDB3551D00}" type="slidenum">
              <a:rPr lang="en-AU"/>
              <a:pPr/>
              <a:t>12</a:t>
            </a:fld>
            <a:endParaRPr lang="en-AU"/>
          </a:p>
        </p:txBody>
      </p:sp>
      <p:sp>
        <p:nvSpPr>
          <p:cNvPr id="114690" name="Rectangle 2"/>
          <p:cNvSpPr>
            <a:spLocks noGrp="1" noRot="1" noChangeAspect="1" noChangeArrowheads="1" noTextEdit="1"/>
          </p:cNvSpPr>
          <p:nvPr>
            <p:ph type="sldImg"/>
          </p:nvPr>
        </p:nvSpPr>
        <p:spPr>
          <a:xfrm>
            <a:off x="917575" y="744538"/>
            <a:ext cx="4962525" cy="3722687"/>
          </a:xfrm>
          <a:ln/>
        </p:spPr>
      </p:sp>
      <p:sp>
        <p:nvSpPr>
          <p:cNvPr id="114691" name="Rectangle 3"/>
          <p:cNvSpPr>
            <a:spLocks noGrp="1" noChangeArrowheads="1"/>
          </p:cNvSpPr>
          <p:nvPr>
            <p:ph type="body" idx="1"/>
          </p:nvPr>
        </p:nvSpPr>
        <p:spPr/>
        <p:txBody>
          <a:bodyPr/>
          <a:lstStyle/>
          <a:p>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085757-A4F1-6443-8928-4166FBBEE210}" type="slidenum">
              <a:rPr lang="en-AU"/>
              <a:pPr/>
              <a:t>14</a:t>
            </a:fld>
            <a:endParaRPr lang="en-AU"/>
          </a:p>
        </p:txBody>
      </p:sp>
      <p:sp>
        <p:nvSpPr>
          <p:cNvPr id="133122" name="Rectangle 2"/>
          <p:cNvSpPr>
            <a:spLocks noGrp="1" noRot="1" noChangeAspect="1" noChangeArrowheads="1" noTextEdit="1"/>
          </p:cNvSpPr>
          <p:nvPr>
            <p:ph type="sldImg"/>
          </p:nvPr>
        </p:nvSpPr>
        <p:spPr>
          <a:xfrm>
            <a:off x="917575" y="744538"/>
            <a:ext cx="4962525" cy="3722687"/>
          </a:xfrm>
          <a:ln/>
        </p:spPr>
      </p:sp>
      <p:sp>
        <p:nvSpPr>
          <p:cNvPr id="133123" name="Rectangle 3"/>
          <p:cNvSpPr>
            <a:spLocks noGrp="1" noChangeArrowheads="1"/>
          </p:cNvSpPr>
          <p:nvPr>
            <p:ph type="body" idx="1"/>
          </p:nvPr>
        </p:nvSpPr>
        <p:spPr/>
        <p:txBody>
          <a:bodyPr/>
          <a:lstStyle/>
          <a:p>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AU" smtClean="0"/>
              <a:t>Click to edit Master subtitle style</a:t>
            </a:r>
            <a:endParaRPr kumimoji="0" lang="en-US"/>
          </a:p>
        </p:txBody>
      </p:sp>
      <p:sp>
        <p:nvSpPr>
          <p:cNvPr id="28" name="Date Placeholder 27"/>
          <p:cNvSpPr>
            <a:spLocks noGrp="1"/>
          </p:cNvSpPr>
          <p:nvPr>
            <p:ph type="dt" sz="half" idx="10"/>
          </p:nvPr>
        </p:nvSpPr>
        <p:spPr/>
        <p:txBody>
          <a:bodyPr/>
          <a:lstStyle/>
          <a:p>
            <a:fld id="{37B7C9A1-6054-E947-B28A-D2A984B4EA2B}" type="datetime4">
              <a:rPr lang="en-US" smtClean="0"/>
              <a:pPr/>
              <a:t>June 27, 2010</a:t>
            </a:fld>
            <a:endParaRPr lang="en-US"/>
          </a:p>
        </p:txBody>
      </p:sp>
      <p:sp>
        <p:nvSpPr>
          <p:cNvPr id="17" name="Footer Placeholder 16"/>
          <p:cNvSpPr>
            <a:spLocks noGrp="1"/>
          </p:cNvSpPr>
          <p:nvPr>
            <p:ph type="ftr" sz="quarter" idx="11"/>
          </p:nvPr>
        </p:nvSpPr>
        <p:spPr/>
        <p:txBody>
          <a:bodyPr/>
          <a:lstStyle/>
          <a:p>
            <a:r>
              <a:rPr lang="en-US" smtClean="0"/>
              <a:t>GONG 2010 / SOHO 24 Aix en Provence</a:t>
            </a: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1A037252-72F3-474F-8582-32D765D3064E}"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AU" smtClean="0"/>
              <a:t>Click to edit Master title style</a:t>
            </a:r>
            <a:endParaRPr kumimoji="0" lang="en-US"/>
          </a:p>
        </p:txBody>
      </p:sp>
      <p:pic>
        <p:nvPicPr>
          <p:cNvPr id="14" name="Picture 81" descr="science_white_cover"/>
          <p:cNvPicPr>
            <a:picLocks noChangeAspect="1" noChangeArrowheads="1"/>
          </p:cNvPicPr>
          <p:nvPr userDrawn="1"/>
        </p:nvPicPr>
        <p:blipFill>
          <a:blip r:embed="rId2"/>
          <a:srcRect/>
          <a:stretch>
            <a:fillRect/>
          </a:stretch>
        </p:blipFill>
        <p:spPr bwMode="auto">
          <a:xfrm>
            <a:off x="0" y="0"/>
            <a:ext cx="9140825" cy="6854825"/>
          </a:xfrm>
          <a:prstGeom prst="rect">
            <a:avLst/>
          </a:prstGeom>
          <a:noFill/>
        </p:spPr>
      </p:pic>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22A833ED-F1A9-2A43-8562-DB6A21E40738}" type="datetime4">
              <a:rPr lang="en-US" smtClean="0"/>
              <a:pPr/>
              <a:t>June 27, 2010</a:t>
            </a:fld>
            <a:endParaRPr lang="en-US"/>
          </a:p>
        </p:txBody>
      </p:sp>
      <p:sp>
        <p:nvSpPr>
          <p:cNvPr id="5" name="Footer Placeholder 4"/>
          <p:cNvSpPr>
            <a:spLocks noGrp="1"/>
          </p:cNvSpPr>
          <p:nvPr>
            <p:ph type="ftr" sz="quarter" idx="11"/>
          </p:nvPr>
        </p:nvSpPr>
        <p:spPr/>
        <p:txBody>
          <a:bodyPr/>
          <a:lstStyle/>
          <a:p>
            <a:r>
              <a:rPr lang="en-US" smtClean="0"/>
              <a:t>GONG 2010 / SOHO 24 Aix en Provence</a:t>
            </a:r>
            <a:endParaRPr lang="en-US"/>
          </a:p>
        </p:txBody>
      </p:sp>
      <p:sp>
        <p:nvSpPr>
          <p:cNvPr id="6" name="Slide Number Placeholder 5"/>
          <p:cNvSpPr>
            <a:spLocks noGrp="1"/>
          </p:cNvSpPr>
          <p:nvPr>
            <p:ph type="sldNum" sz="quarter" idx="12"/>
          </p:nvPr>
        </p:nvSpPr>
        <p:spPr/>
        <p:txBody>
          <a:bodyPr/>
          <a:lstStyle/>
          <a:p>
            <a:fld id="{D19F6313-6147-DB4D-B858-5FCACD49F572}"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AU"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4" name="Date Placeholder 3"/>
          <p:cNvSpPr>
            <a:spLocks noGrp="1"/>
          </p:cNvSpPr>
          <p:nvPr>
            <p:ph type="dt" sz="half" idx="10"/>
          </p:nvPr>
        </p:nvSpPr>
        <p:spPr/>
        <p:txBody>
          <a:bodyPr/>
          <a:lstStyle/>
          <a:p>
            <a:fld id="{67CD04EA-1F44-4D4D-90FF-DD901EA78A17}" type="datetime4">
              <a:rPr lang="en-US" smtClean="0"/>
              <a:pPr/>
              <a:t>June 27, 2010</a:t>
            </a:fld>
            <a:endParaRPr lang="en-US"/>
          </a:p>
        </p:txBody>
      </p:sp>
      <p:sp>
        <p:nvSpPr>
          <p:cNvPr id="5" name="Footer Placeholder 4"/>
          <p:cNvSpPr>
            <a:spLocks noGrp="1"/>
          </p:cNvSpPr>
          <p:nvPr>
            <p:ph type="ftr" sz="quarter" idx="11"/>
          </p:nvPr>
        </p:nvSpPr>
        <p:spPr/>
        <p:txBody>
          <a:bodyPr/>
          <a:lstStyle/>
          <a:p>
            <a:r>
              <a:rPr lang="en-US" smtClean="0"/>
              <a:t>GONG 2010 / SOHO 24 Aix en Provence</a:t>
            </a:r>
            <a:endParaRPr lang="en-US"/>
          </a:p>
        </p:txBody>
      </p:sp>
      <p:sp>
        <p:nvSpPr>
          <p:cNvPr id="6" name="Slide Number Placeholder 5"/>
          <p:cNvSpPr>
            <a:spLocks noGrp="1"/>
          </p:cNvSpPr>
          <p:nvPr>
            <p:ph type="sldNum" sz="quarter" idx="12"/>
          </p:nvPr>
        </p:nvSpPr>
        <p:spPr/>
        <p:txBody>
          <a:bodyPr/>
          <a:lstStyle/>
          <a:p>
            <a:fld id="{D19F6313-6147-DB4D-B858-5FCACD49F572}"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4" name="Date Placeholder 3"/>
          <p:cNvSpPr>
            <a:spLocks noGrp="1"/>
          </p:cNvSpPr>
          <p:nvPr>
            <p:ph type="dt" sz="half" idx="10"/>
          </p:nvPr>
        </p:nvSpPr>
        <p:spPr/>
        <p:txBody>
          <a:bodyPr/>
          <a:lstStyle/>
          <a:p>
            <a:fld id="{23CD62D5-34D1-D64B-ACEC-1E88DD71BE07}" type="datetime4">
              <a:rPr lang="en-US" smtClean="0"/>
              <a:pPr/>
              <a:t>June 27, 2010</a:t>
            </a:fld>
            <a:endParaRPr lang="en-US"/>
          </a:p>
        </p:txBody>
      </p:sp>
      <p:sp>
        <p:nvSpPr>
          <p:cNvPr id="5" name="Footer Placeholder 4"/>
          <p:cNvSpPr>
            <a:spLocks noGrp="1"/>
          </p:cNvSpPr>
          <p:nvPr>
            <p:ph type="ftr" sz="quarter" idx="11"/>
          </p:nvPr>
        </p:nvSpPr>
        <p:spPr/>
        <p:txBody>
          <a:bodyPr/>
          <a:lstStyle/>
          <a:p>
            <a:r>
              <a:rPr lang="en-US" smtClean="0"/>
              <a:t>GONG 2010 / SOHO 24 Aix en Provence</a:t>
            </a:r>
            <a:endParaRPr lang="en-US"/>
          </a:p>
        </p:txBody>
      </p:sp>
      <p:sp>
        <p:nvSpPr>
          <p:cNvPr id="6" name="Slide Number Placeholder 5"/>
          <p:cNvSpPr>
            <a:spLocks noGrp="1"/>
          </p:cNvSpPr>
          <p:nvPr>
            <p:ph type="sldNum" sz="quarter" idx="12"/>
          </p:nvPr>
        </p:nvSpPr>
        <p:spPr/>
        <p:txBody>
          <a:bodyPr/>
          <a:lstStyle/>
          <a:p>
            <a:fld id="{D19F6313-6147-DB4D-B858-5FCACD49F572}"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AU"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AU" smtClean="0"/>
              <a:t>Click to edit Master text styles</a:t>
            </a:r>
          </a:p>
        </p:txBody>
      </p:sp>
      <p:sp>
        <p:nvSpPr>
          <p:cNvPr id="4" name="Date Placeholder 3"/>
          <p:cNvSpPr>
            <a:spLocks noGrp="1"/>
          </p:cNvSpPr>
          <p:nvPr>
            <p:ph type="dt" sz="half" idx="10"/>
          </p:nvPr>
        </p:nvSpPr>
        <p:spPr/>
        <p:txBody>
          <a:bodyPr/>
          <a:lstStyle/>
          <a:p>
            <a:fld id="{149AF0E8-AFBC-B447-BFAE-4562A38BD4F5}" type="datetime4">
              <a:rPr lang="en-US" smtClean="0"/>
              <a:pPr/>
              <a:t>June 27, 2010</a:t>
            </a:fld>
            <a:endParaRPr lang="en-US"/>
          </a:p>
        </p:txBody>
      </p:sp>
      <p:sp>
        <p:nvSpPr>
          <p:cNvPr id="5" name="Footer Placeholder 4"/>
          <p:cNvSpPr>
            <a:spLocks noGrp="1"/>
          </p:cNvSpPr>
          <p:nvPr>
            <p:ph type="ftr" sz="quarter" idx="11"/>
          </p:nvPr>
        </p:nvSpPr>
        <p:spPr>
          <a:xfrm>
            <a:off x="800100" y="6172200"/>
            <a:ext cx="4000500" cy="457200"/>
          </a:xfrm>
        </p:spPr>
        <p:txBody>
          <a:bodyPr/>
          <a:lstStyle/>
          <a:p>
            <a:r>
              <a:rPr lang="en-US" smtClean="0"/>
              <a:t>GONG 2010 / SOHO 24 Aix en Provence</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D19F6313-6147-DB4D-B858-5FCACD49F57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5" name="Date Placeholder 4"/>
          <p:cNvSpPr>
            <a:spLocks noGrp="1"/>
          </p:cNvSpPr>
          <p:nvPr>
            <p:ph type="dt" sz="half" idx="10"/>
          </p:nvPr>
        </p:nvSpPr>
        <p:spPr/>
        <p:txBody>
          <a:bodyPr/>
          <a:lstStyle/>
          <a:p>
            <a:fld id="{534C7828-742B-2144-BBC5-E7C156242C28}" type="datetime4">
              <a:rPr lang="en-US" smtClean="0"/>
              <a:pPr/>
              <a:t>June 27, 2010</a:t>
            </a:fld>
            <a:endParaRPr lang="en-US"/>
          </a:p>
        </p:txBody>
      </p:sp>
      <p:sp>
        <p:nvSpPr>
          <p:cNvPr id="6" name="Footer Placeholder 5"/>
          <p:cNvSpPr>
            <a:spLocks noGrp="1"/>
          </p:cNvSpPr>
          <p:nvPr>
            <p:ph type="ftr" sz="quarter" idx="11"/>
          </p:nvPr>
        </p:nvSpPr>
        <p:spPr/>
        <p:txBody>
          <a:bodyPr/>
          <a:lstStyle/>
          <a:p>
            <a:r>
              <a:rPr lang="en-US" smtClean="0"/>
              <a:t>GONG 2010 / SOHO 24 Aix en Provence</a:t>
            </a:r>
            <a:endParaRPr lang="en-US"/>
          </a:p>
        </p:txBody>
      </p:sp>
      <p:sp>
        <p:nvSpPr>
          <p:cNvPr id="7" name="Slide Number Placeholder 6"/>
          <p:cNvSpPr>
            <a:spLocks noGrp="1"/>
          </p:cNvSpPr>
          <p:nvPr>
            <p:ph type="sldNum" sz="quarter" idx="12"/>
          </p:nvPr>
        </p:nvSpPr>
        <p:spPr/>
        <p:txBody>
          <a:bodyPr/>
          <a:lstStyle/>
          <a:p>
            <a:fld id="{D19F6313-6147-DB4D-B858-5FCACD49F572}"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AU"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AU"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AU" smtClean="0"/>
              <a:t>Click to edit Master text styles</a:t>
            </a:r>
          </a:p>
        </p:txBody>
      </p:sp>
      <p:sp>
        <p:nvSpPr>
          <p:cNvPr id="7" name="Date Placeholder 6"/>
          <p:cNvSpPr>
            <a:spLocks noGrp="1"/>
          </p:cNvSpPr>
          <p:nvPr>
            <p:ph type="dt" sz="half" idx="10"/>
          </p:nvPr>
        </p:nvSpPr>
        <p:spPr/>
        <p:txBody>
          <a:bodyPr/>
          <a:lstStyle/>
          <a:p>
            <a:fld id="{2EB3D536-D88E-6E4E-ACDF-1C394AD80905}" type="datetime4">
              <a:rPr lang="en-US" smtClean="0"/>
              <a:pPr/>
              <a:t>June 27, 2010</a:t>
            </a:fld>
            <a:endParaRPr lang="en-US"/>
          </a:p>
        </p:txBody>
      </p:sp>
      <p:sp>
        <p:nvSpPr>
          <p:cNvPr id="8" name="Footer Placeholder 7"/>
          <p:cNvSpPr>
            <a:spLocks noGrp="1"/>
          </p:cNvSpPr>
          <p:nvPr>
            <p:ph type="ftr" sz="quarter" idx="11"/>
          </p:nvPr>
        </p:nvSpPr>
        <p:spPr/>
        <p:txBody>
          <a:bodyPr/>
          <a:lstStyle/>
          <a:p>
            <a:r>
              <a:rPr lang="en-US" smtClean="0"/>
              <a:t>GONG 2010 / SOHO 24 Aix en Provence</a:t>
            </a:r>
            <a:endParaRPr lang="en-US"/>
          </a:p>
        </p:txBody>
      </p:sp>
      <p:sp>
        <p:nvSpPr>
          <p:cNvPr id="9" name="Slide Number Placeholder 8"/>
          <p:cNvSpPr>
            <a:spLocks noGrp="1"/>
          </p:cNvSpPr>
          <p:nvPr>
            <p:ph type="sldNum" sz="quarter" idx="12"/>
          </p:nvPr>
        </p:nvSpPr>
        <p:spPr/>
        <p:txBody>
          <a:bodyPr/>
          <a:lstStyle/>
          <a:p>
            <a:fld id="{D19F6313-6147-DB4D-B858-5FCACD49F572}"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AU" smtClean="0"/>
              <a:t>Click to edit Master title style</a:t>
            </a:r>
            <a:endParaRPr kumimoji="0" lang="en-US"/>
          </a:p>
        </p:txBody>
      </p:sp>
      <p:sp>
        <p:nvSpPr>
          <p:cNvPr id="3" name="Date Placeholder 2"/>
          <p:cNvSpPr>
            <a:spLocks noGrp="1"/>
          </p:cNvSpPr>
          <p:nvPr>
            <p:ph type="dt" sz="half" idx="10"/>
          </p:nvPr>
        </p:nvSpPr>
        <p:spPr/>
        <p:txBody>
          <a:bodyPr/>
          <a:lstStyle/>
          <a:p>
            <a:fld id="{498A7CCB-669C-B94F-9117-B82F723734ED}" type="datetime4">
              <a:rPr lang="en-US" smtClean="0"/>
              <a:pPr/>
              <a:t>June 27, 2010</a:t>
            </a:fld>
            <a:endParaRPr lang="en-US"/>
          </a:p>
        </p:txBody>
      </p:sp>
      <p:sp>
        <p:nvSpPr>
          <p:cNvPr id="4" name="Footer Placeholder 3"/>
          <p:cNvSpPr>
            <a:spLocks noGrp="1"/>
          </p:cNvSpPr>
          <p:nvPr>
            <p:ph type="ftr" sz="quarter" idx="11"/>
          </p:nvPr>
        </p:nvSpPr>
        <p:spPr/>
        <p:txBody>
          <a:bodyPr/>
          <a:lstStyle/>
          <a:p>
            <a:r>
              <a:rPr lang="en-US" smtClean="0"/>
              <a:t>GONG 2010 / SOHO 24 Aix en Provence</a:t>
            </a:r>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E70DEE-9B41-DF47-B7E1-8E057BAE4792}" type="datetime4">
              <a:rPr lang="en-US" smtClean="0"/>
              <a:pPr/>
              <a:t>June 27, 2010</a:t>
            </a:fld>
            <a:endParaRPr lang="en-US"/>
          </a:p>
        </p:txBody>
      </p:sp>
      <p:sp>
        <p:nvSpPr>
          <p:cNvPr id="3" name="Footer Placeholder 2"/>
          <p:cNvSpPr>
            <a:spLocks noGrp="1"/>
          </p:cNvSpPr>
          <p:nvPr>
            <p:ph type="ftr" sz="quarter" idx="11"/>
          </p:nvPr>
        </p:nvSpPr>
        <p:spPr/>
        <p:txBody>
          <a:bodyPr/>
          <a:lstStyle/>
          <a:p>
            <a:r>
              <a:rPr lang="en-US" smtClean="0"/>
              <a:t>GONG 2010 / SOHO 24 Aix en Provence</a:t>
            </a:r>
            <a:endParaRPr lang="en-US"/>
          </a:p>
        </p:txBody>
      </p:sp>
      <p:sp>
        <p:nvSpPr>
          <p:cNvPr id="4" name="Slide Number Placeholder 3"/>
          <p:cNvSpPr>
            <a:spLocks noGrp="1"/>
          </p:cNvSpPr>
          <p:nvPr>
            <p:ph type="sldNum" sz="quarter" idx="12"/>
          </p:nvPr>
        </p:nvSpPr>
        <p:spPr/>
        <p:txBody>
          <a:bodyPr/>
          <a:lstStyle/>
          <a:p>
            <a:fld id="{D19F6313-6147-DB4D-B858-5FCACD49F572}"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AU"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AU" smtClean="0"/>
              <a:t>Click to edit Master text styles</a:t>
            </a:r>
          </a:p>
        </p:txBody>
      </p:sp>
      <p:sp>
        <p:nvSpPr>
          <p:cNvPr id="5" name="Date Placeholder 4"/>
          <p:cNvSpPr>
            <a:spLocks noGrp="1"/>
          </p:cNvSpPr>
          <p:nvPr>
            <p:ph type="dt" sz="half" idx="10"/>
          </p:nvPr>
        </p:nvSpPr>
        <p:spPr/>
        <p:txBody>
          <a:bodyPr/>
          <a:lstStyle/>
          <a:p>
            <a:fld id="{1D67686E-AD16-6646-9B6C-473223DC2F74}" type="datetime4">
              <a:rPr lang="en-US" smtClean="0"/>
              <a:pPr/>
              <a:t>June 27, 2010</a:t>
            </a:fld>
            <a:endParaRPr lang="en-US"/>
          </a:p>
        </p:txBody>
      </p:sp>
      <p:sp>
        <p:nvSpPr>
          <p:cNvPr id="6" name="Footer Placeholder 5"/>
          <p:cNvSpPr>
            <a:spLocks noGrp="1"/>
          </p:cNvSpPr>
          <p:nvPr>
            <p:ph type="ftr" sz="quarter" idx="11"/>
          </p:nvPr>
        </p:nvSpPr>
        <p:spPr/>
        <p:txBody>
          <a:bodyPr/>
          <a:lstStyle/>
          <a:p>
            <a:r>
              <a:rPr lang="en-US" smtClean="0"/>
              <a:t>GONG 2010 / SOHO 24 Aix en Provence</a:t>
            </a:r>
            <a:endParaRPr lang="en-US"/>
          </a:p>
        </p:txBody>
      </p:sp>
      <p:sp>
        <p:nvSpPr>
          <p:cNvPr id="7" name="Slide Number Placeholder 6"/>
          <p:cNvSpPr>
            <a:spLocks noGrp="1"/>
          </p:cNvSpPr>
          <p:nvPr>
            <p:ph type="sldNum" sz="quarter" idx="12"/>
          </p:nvPr>
        </p:nvSpPr>
        <p:spPr/>
        <p:txBody>
          <a:bodyPr/>
          <a:lstStyle/>
          <a:p>
            <a:fld id="{D19F6313-6147-DB4D-B858-5FCACD49F572}"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AU" smtClean="0"/>
              <a:t>Click to edit Master text styles</a:t>
            </a:r>
          </a:p>
          <a:p>
            <a:pPr lvl="1" eaLnBrk="1" latinLnBrk="0" hangingPunct="1"/>
            <a:r>
              <a:rPr lang="en-AU" smtClean="0"/>
              <a:t>Second level</a:t>
            </a:r>
          </a:p>
          <a:p>
            <a:pPr lvl="2" eaLnBrk="1" latinLnBrk="0" hangingPunct="1"/>
            <a:r>
              <a:rPr lang="en-AU" smtClean="0"/>
              <a:t>Third level</a:t>
            </a:r>
          </a:p>
          <a:p>
            <a:pPr lvl="3" eaLnBrk="1" latinLnBrk="0" hangingPunct="1"/>
            <a:r>
              <a:rPr lang="en-AU" smtClean="0"/>
              <a:t>Fourth level</a:t>
            </a:r>
          </a:p>
          <a:p>
            <a:pPr lvl="4" eaLnBrk="1" latinLnBrk="0" hangingPunct="1"/>
            <a:r>
              <a:rPr lang="en-AU" smtClean="0"/>
              <a:t>Fifth level</a:t>
            </a:r>
            <a:endParaRPr kumimoji="0"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AU"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AU" smtClean="0"/>
              <a:t>Click to edit Master text styles</a:t>
            </a:r>
          </a:p>
        </p:txBody>
      </p:sp>
      <p:sp>
        <p:nvSpPr>
          <p:cNvPr id="5" name="Date Placeholder 4"/>
          <p:cNvSpPr>
            <a:spLocks noGrp="1"/>
          </p:cNvSpPr>
          <p:nvPr>
            <p:ph type="dt" sz="half" idx="10"/>
          </p:nvPr>
        </p:nvSpPr>
        <p:spPr/>
        <p:txBody>
          <a:bodyPr/>
          <a:lstStyle/>
          <a:p>
            <a:fld id="{281D1DCA-C61E-F84B-A03D-E42F9B29F31B}" type="datetime4">
              <a:rPr lang="en-US" smtClean="0"/>
              <a:pPr/>
              <a:t>June 27, 2010</a:t>
            </a:fld>
            <a:endParaRPr lang="en-US"/>
          </a:p>
        </p:txBody>
      </p:sp>
      <p:sp>
        <p:nvSpPr>
          <p:cNvPr id="6" name="Footer Placeholder 5"/>
          <p:cNvSpPr>
            <a:spLocks noGrp="1"/>
          </p:cNvSpPr>
          <p:nvPr>
            <p:ph type="ftr" sz="quarter" idx="11"/>
          </p:nvPr>
        </p:nvSpPr>
        <p:spPr>
          <a:xfrm>
            <a:off x="914400" y="6172200"/>
            <a:ext cx="3886200" cy="457200"/>
          </a:xfrm>
        </p:spPr>
        <p:txBody>
          <a:bodyPr/>
          <a:lstStyle/>
          <a:p>
            <a:r>
              <a:rPr lang="en-US" smtClean="0"/>
              <a:t>GONG 2010 / SOHO 24 Aix en Provence</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D19F6313-6147-DB4D-B858-5FCACD49F572}"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AU" smtClean="0"/>
              <a:t>Click icon to add picture</a:t>
            </a:r>
            <a:endParaRPr kumimoji="0"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AU"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AU" dirty="0" smtClean="0"/>
              <a:t>Click to edit Master text styles</a:t>
            </a:r>
          </a:p>
          <a:p>
            <a:pPr lvl="1" eaLnBrk="1" latinLnBrk="0" hangingPunct="1"/>
            <a:r>
              <a:rPr kumimoji="0" lang="en-AU" dirty="0" smtClean="0"/>
              <a:t>Second level</a:t>
            </a:r>
          </a:p>
          <a:p>
            <a:pPr lvl="2" eaLnBrk="1" latinLnBrk="0" hangingPunct="1"/>
            <a:r>
              <a:rPr kumimoji="0" lang="en-AU" dirty="0" smtClean="0"/>
              <a:t>Third level</a:t>
            </a:r>
          </a:p>
          <a:p>
            <a:pPr lvl="3" eaLnBrk="1" latinLnBrk="0" hangingPunct="1"/>
            <a:r>
              <a:rPr kumimoji="0" lang="en-AU" dirty="0" smtClean="0"/>
              <a:t>Fourth level</a:t>
            </a:r>
          </a:p>
          <a:p>
            <a:pPr lvl="4" eaLnBrk="1" latinLnBrk="0" hangingPunct="1"/>
            <a:r>
              <a:rPr kumimoji="0" lang="en-AU" dirty="0" smtClean="0"/>
              <a:t>Fifth level</a:t>
            </a:r>
            <a:endParaRPr kumimoji="0" lang="en-US" dirty="0"/>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39D9544-5AA5-3F47-B199-BF51C56EF7A1}" type="datetime4">
              <a:rPr lang="en-US" smtClean="0"/>
              <a:pPr/>
              <a:t>June 27, 2010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n-US" smtClean="0"/>
              <a:t>GONG 2010 / SOHO 24 Aix en Provence</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rgbClr val="000090"/>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19F6313-6147-DB4D-B858-5FCACD49F57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8" r:id="rId5"/>
    <p:sldLayoutId id="2147483889" r:id="rId6"/>
    <p:sldLayoutId id="2147483890" r:id="rId7"/>
    <p:sldLayoutId id="2147483891" r:id="rId8"/>
    <p:sldLayoutId id="2147483892" r:id="rId9"/>
    <p:sldLayoutId id="2147483893" r:id="rId10"/>
    <p:sldLayoutId id="2147483894" r:id="rId11"/>
  </p:sldLayoutIdLst>
  <p:transition/>
  <p:hf hdr="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4.xml"/><Relationship Id="rId3" Type="http://schemas.openxmlformats.org/officeDocument/2006/relationships/oleObject" Target="../embeddings/Microsoft_Equation1.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df"/><Relationship Id="rId3"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8.gif"/><Relationship Id="rId1" Type="http://schemas.openxmlformats.org/officeDocument/2006/relationships/slideLayout" Target="../slideLayouts/slideLayout4.xml"/><Relationship Id="rId2" Type="http://schemas.openxmlformats.org/officeDocument/2006/relationships/image" Target="../media/image19.pd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pdf"/><Relationship Id="rId3"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pdf"/><Relationship Id="rId3"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7.pdf"/><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6.pd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df"/><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8.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video" Target="file://localhost/Volumes/CALLY8GB/Documents/Presentations/cally24package/ic_B_helio_fast.mov" TargetMode="External"/><Relationship Id="rId2" Type="http://schemas.openxmlformats.org/officeDocument/2006/relationships/slideLayout" Target="../slideLayouts/slideLayout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3.pdf"/><Relationship Id="rId5" Type="http://schemas.openxmlformats.org/officeDocument/2006/relationships/image" Target="../media/image181.png"/><Relationship Id="rId1" Type="http://schemas.openxmlformats.org/officeDocument/2006/relationships/slideLayout" Target="../slideLayouts/slideLayout5.xml"/><Relationship Id="rId2" Type="http://schemas.openxmlformats.org/officeDocument/2006/relationships/image" Target="../media/image12.pd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df"/><Relationship Id="rId3" Type="http://schemas.openxmlformats.org/officeDocument/2006/relationships/image" Target="../media/image20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4" name="Rectangle 6"/>
          <p:cNvSpPr>
            <a:spLocks noGrp="1" noChangeArrowheads="1"/>
          </p:cNvSpPr>
          <p:nvPr>
            <p:ph type="subTitle" idx="1"/>
          </p:nvPr>
        </p:nvSpPr>
        <p:spPr>
          <a:xfrm>
            <a:off x="722376" y="3251199"/>
            <a:ext cx="7772400" cy="2218267"/>
          </a:xfrm>
        </p:spPr>
        <p:txBody>
          <a:bodyPr>
            <a:normAutofit/>
          </a:bodyPr>
          <a:lstStyle/>
          <a:p>
            <a:pPr>
              <a:lnSpc>
                <a:spcPct val="70000"/>
              </a:lnSpc>
            </a:pPr>
            <a:r>
              <a:rPr lang="en-US" sz="5400" dirty="0" smtClean="0">
                <a:solidFill>
                  <a:srgbClr val="000000"/>
                </a:solidFill>
                <a:effectLst>
                  <a:outerShdw blurRad="50800" dist="38100" dir="2700000">
                    <a:srgbClr val="000000">
                      <a:alpha val="43000"/>
                    </a:srgbClr>
                  </a:outerShdw>
                </a:effectLst>
              </a:rPr>
              <a:t>Seismic Probing of Sunspot Umbrae</a:t>
            </a:r>
          </a:p>
          <a:p>
            <a:pPr>
              <a:lnSpc>
                <a:spcPct val="70000"/>
              </a:lnSpc>
            </a:pPr>
            <a:endParaRPr lang="en-US" sz="1600" dirty="0" smtClean="0">
              <a:solidFill>
                <a:srgbClr val="000000"/>
              </a:solidFill>
              <a:effectLst>
                <a:outerShdw blurRad="50800" dist="38100" dir="2700000">
                  <a:srgbClr val="000000">
                    <a:alpha val="43000"/>
                  </a:srgbClr>
                </a:outerShdw>
              </a:effectLst>
            </a:endParaRPr>
          </a:p>
          <a:p>
            <a:pPr>
              <a:lnSpc>
                <a:spcPct val="70000"/>
              </a:lnSpc>
            </a:pPr>
            <a:r>
              <a:rPr lang="en-US" sz="1600" dirty="0" smtClean="0">
                <a:solidFill>
                  <a:srgbClr val="000000"/>
                </a:solidFill>
                <a:effectLst>
                  <a:outerShdw blurRad="50800" dist="38100" dir="2700000">
                    <a:srgbClr val="000000">
                      <a:alpha val="43000"/>
                    </a:srgbClr>
                  </a:outerShdw>
                </a:effectLst>
              </a:rPr>
              <a:t>Lindsey, Cally &amp; </a:t>
            </a:r>
            <a:r>
              <a:rPr lang="en-US" sz="1600" dirty="0" err="1" smtClean="0">
                <a:solidFill>
                  <a:srgbClr val="000000"/>
                </a:solidFill>
                <a:effectLst>
                  <a:outerShdw blurRad="50800" dist="38100" dir="2700000">
                    <a:srgbClr val="000000">
                      <a:alpha val="43000"/>
                    </a:srgbClr>
                  </a:outerShdw>
                </a:effectLst>
              </a:rPr>
              <a:t>Rempel</a:t>
            </a:r>
            <a:r>
              <a:rPr lang="en-US" sz="1600" dirty="0" smtClean="0">
                <a:solidFill>
                  <a:srgbClr val="000000"/>
                </a:solidFill>
                <a:effectLst>
                  <a:outerShdw blurRad="50800" dist="38100" dir="2700000">
                    <a:srgbClr val="000000">
                      <a:alpha val="43000"/>
                    </a:srgbClr>
                  </a:outerShdw>
                </a:effectLst>
              </a:rPr>
              <a:t> 2010, </a:t>
            </a:r>
          </a:p>
          <a:p>
            <a:pPr>
              <a:lnSpc>
                <a:spcPct val="70000"/>
              </a:lnSpc>
            </a:pPr>
            <a:r>
              <a:rPr lang="en-US" sz="1600" i="1" dirty="0" smtClean="0">
                <a:solidFill>
                  <a:srgbClr val="000000"/>
                </a:solidFill>
                <a:effectLst>
                  <a:outerShdw blurRad="50800" dist="38100" dir="2700000">
                    <a:srgbClr val="000000">
                      <a:alpha val="43000"/>
                    </a:srgbClr>
                  </a:outerShdw>
                </a:effectLst>
              </a:rPr>
              <a:t>“Seismic Discrimination of  Thermal and Magnetic Anomalies in Sunspot Umbrae”</a:t>
            </a:r>
            <a:r>
              <a:rPr lang="en-US" sz="1600" dirty="0" smtClean="0">
                <a:solidFill>
                  <a:srgbClr val="000000"/>
                </a:solidFill>
                <a:effectLst>
                  <a:outerShdw blurRad="50800" dist="38100" dir="2700000">
                    <a:srgbClr val="000000">
                      <a:alpha val="43000"/>
                    </a:srgbClr>
                  </a:outerShdw>
                </a:effectLst>
              </a:rPr>
              <a:t>, </a:t>
            </a:r>
            <a:r>
              <a:rPr lang="en-US" sz="1600" i="1" dirty="0" err="1" smtClean="0">
                <a:solidFill>
                  <a:srgbClr val="000000"/>
                </a:solidFill>
                <a:effectLst>
                  <a:outerShdw blurRad="50800" dist="38100" dir="2700000">
                    <a:srgbClr val="000000">
                      <a:alpha val="43000"/>
                    </a:srgbClr>
                  </a:outerShdw>
                </a:effectLst>
              </a:rPr>
              <a:t>ApJ</a:t>
            </a:r>
            <a:r>
              <a:rPr lang="en-US" sz="1600" i="1" dirty="0" smtClean="0">
                <a:solidFill>
                  <a:srgbClr val="000000"/>
                </a:solidFill>
                <a:effectLst>
                  <a:outerShdw blurRad="50800" dist="38100" dir="2700000">
                    <a:srgbClr val="000000">
                      <a:alpha val="43000"/>
                    </a:srgbClr>
                  </a:outerShdw>
                </a:effectLst>
              </a:rPr>
              <a:t> </a:t>
            </a:r>
            <a:r>
              <a:rPr lang="en-US" sz="1600" dirty="0" smtClean="0">
                <a:solidFill>
                  <a:srgbClr val="000000"/>
                </a:solidFill>
                <a:effectLst>
                  <a:outerShdw blurRad="50800" dist="38100" dir="2700000">
                    <a:srgbClr val="000000">
                      <a:alpha val="43000"/>
                    </a:srgbClr>
                  </a:outerShdw>
                </a:effectLst>
              </a:rPr>
              <a:t>(accepted)</a:t>
            </a:r>
          </a:p>
          <a:p>
            <a:pPr>
              <a:lnSpc>
                <a:spcPct val="70000"/>
              </a:lnSpc>
            </a:pPr>
            <a:endParaRPr lang="en-AU" sz="5400" b="0" dirty="0" smtClean="0"/>
          </a:p>
          <a:p>
            <a:endParaRPr lang="en-US" dirty="0"/>
          </a:p>
        </p:txBody>
      </p:sp>
      <p:sp>
        <p:nvSpPr>
          <p:cNvPr id="2050" name="Rectangle 2"/>
          <p:cNvSpPr>
            <a:spLocks noGrp="1" noChangeArrowheads="1"/>
          </p:cNvSpPr>
          <p:nvPr>
            <p:ph type="ctrTitle"/>
          </p:nvPr>
        </p:nvSpPr>
        <p:spPr>
          <a:xfrm>
            <a:off x="185738" y="1439333"/>
            <a:ext cx="7772400" cy="1005416"/>
          </a:xfrm>
          <a:noFill/>
        </p:spPr>
        <p:txBody>
          <a:bodyPr>
            <a:normAutofit fontScale="90000"/>
          </a:bodyPr>
          <a:lstStyle/>
          <a:p>
            <a:pPr algn="l"/>
            <a:r>
              <a:rPr lang="en-AU" sz="1800" dirty="0" smtClean="0">
                <a:solidFill>
                  <a:schemeClr val="tx1"/>
                </a:solidFill>
                <a:effectLst>
                  <a:outerShdw blurRad="50800" dist="38100" dir="2700000">
                    <a:srgbClr val="000000">
                      <a:alpha val="43000"/>
                    </a:srgbClr>
                  </a:outerShdw>
                </a:effectLst>
              </a:rPr>
              <a:t>Paul S Cally (Monash)</a:t>
            </a:r>
            <a:br>
              <a:rPr lang="en-AU" sz="1800" dirty="0" smtClean="0">
                <a:solidFill>
                  <a:schemeClr val="tx1"/>
                </a:solidFill>
                <a:effectLst>
                  <a:outerShdw blurRad="50800" dist="38100" dir="2700000">
                    <a:srgbClr val="000000">
                      <a:alpha val="43000"/>
                    </a:srgbClr>
                  </a:outerShdw>
                </a:effectLst>
              </a:rPr>
            </a:br>
            <a:r>
              <a:rPr lang="en-AU" sz="1800" dirty="0" smtClean="0">
                <a:solidFill>
                  <a:schemeClr val="tx1"/>
                </a:solidFill>
                <a:effectLst>
                  <a:outerShdw blurRad="50800" dist="38100" dir="2700000">
                    <a:srgbClr val="000000">
                      <a:alpha val="43000"/>
                    </a:srgbClr>
                  </a:outerShdw>
                </a:effectLst>
              </a:rPr>
              <a:t>Charles Lindsey (</a:t>
            </a:r>
            <a:r>
              <a:rPr lang="en-AU" sz="1800" dirty="0" err="1" smtClean="0">
                <a:solidFill>
                  <a:schemeClr val="tx1"/>
                </a:solidFill>
                <a:effectLst>
                  <a:outerShdw blurRad="50800" dist="38100" dir="2700000">
                    <a:srgbClr val="000000">
                      <a:alpha val="43000"/>
                    </a:srgbClr>
                  </a:outerShdw>
                </a:effectLst>
              </a:rPr>
              <a:t>CoRA</a:t>
            </a:r>
            <a:r>
              <a:rPr lang="en-AU" sz="1800" dirty="0" smtClean="0">
                <a:solidFill>
                  <a:schemeClr val="tx1"/>
                </a:solidFill>
                <a:effectLst>
                  <a:outerShdw blurRad="50800" dist="38100" dir="2700000">
                    <a:srgbClr val="000000">
                      <a:alpha val="43000"/>
                    </a:srgbClr>
                  </a:outerShdw>
                </a:effectLst>
              </a:rPr>
              <a:t>/NWRA)</a:t>
            </a:r>
            <a:br>
              <a:rPr lang="en-AU" sz="1800" dirty="0" smtClean="0">
                <a:solidFill>
                  <a:schemeClr val="tx1"/>
                </a:solidFill>
                <a:effectLst>
                  <a:outerShdw blurRad="50800" dist="38100" dir="2700000">
                    <a:srgbClr val="000000">
                      <a:alpha val="43000"/>
                    </a:srgbClr>
                  </a:outerShdw>
                </a:effectLst>
              </a:rPr>
            </a:br>
            <a:r>
              <a:rPr lang="en-AU" sz="1800" dirty="0" smtClean="0">
                <a:solidFill>
                  <a:schemeClr val="tx1"/>
                </a:solidFill>
                <a:effectLst>
                  <a:outerShdw blurRad="50800" dist="38100" dir="2700000">
                    <a:srgbClr val="000000">
                      <a:alpha val="43000"/>
                    </a:srgbClr>
                  </a:outerShdw>
                </a:effectLst>
              </a:rPr>
              <a:t>Matthias </a:t>
            </a:r>
            <a:r>
              <a:rPr lang="en-AU" sz="1800" dirty="0" err="1" smtClean="0">
                <a:solidFill>
                  <a:schemeClr val="tx1"/>
                </a:solidFill>
                <a:effectLst>
                  <a:outerShdw blurRad="50800" dist="38100" dir="2700000">
                    <a:srgbClr val="000000">
                      <a:alpha val="43000"/>
                    </a:srgbClr>
                  </a:outerShdw>
                </a:effectLst>
              </a:rPr>
              <a:t>Rempel</a:t>
            </a:r>
            <a:r>
              <a:rPr lang="en-AU" sz="1800" dirty="0" smtClean="0">
                <a:solidFill>
                  <a:schemeClr val="tx1"/>
                </a:solidFill>
                <a:effectLst>
                  <a:outerShdw blurRad="50800" dist="38100" dir="2700000">
                    <a:srgbClr val="000000">
                      <a:alpha val="43000"/>
                    </a:srgbClr>
                  </a:outerShdw>
                </a:effectLst>
              </a:rPr>
              <a:t> (HAO)</a:t>
            </a:r>
            <a:r>
              <a:rPr lang="en-AU" sz="1800" dirty="0" smtClean="0">
                <a:solidFill>
                  <a:srgbClr val="FF0000"/>
                </a:solidFill>
                <a:effectLst>
                  <a:outerShdw blurRad="50800" dist="38100" dir="2700000">
                    <a:srgbClr val="000000">
                      <a:alpha val="43000"/>
                    </a:srgbClr>
                  </a:outerShdw>
                </a:effectLst>
              </a:rPr>
              <a:t/>
            </a:r>
            <a:br>
              <a:rPr lang="en-AU" sz="1800" dirty="0" smtClean="0">
                <a:solidFill>
                  <a:srgbClr val="FF0000"/>
                </a:solidFill>
                <a:effectLst>
                  <a:outerShdw blurRad="50800" dist="38100" dir="2700000">
                    <a:srgbClr val="000000">
                      <a:alpha val="43000"/>
                    </a:srgbClr>
                  </a:outerShdw>
                </a:effectLst>
              </a:rPr>
            </a:br>
            <a:endParaRPr lang="en-AU" sz="1800" dirty="0">
              <a:solidFill>
                <a:srgbClr val="FF0000"/>
              </a:solidFill>
              <a:effectLst>
                <a:outerShdw blurRad="50800" dist="38100" dir="2700000">
                  <a:srgbClr val="000000">
                    <a:alpha val="43000"/>
                  </a:srgbClr>
                </a:outerShdw>
              </a:effectLst>
            </a:endParaRPr>
          </a:p>
        </p:txBody>
      </p:sp>
      <p:pic>
        <p:nvPicPr>
          <p:cNvPr id="4" name="Picture 3"/>
          <p:cNvPicPr>
            <a:picLocks noChangeAspect="1"/>
          </p:cNvPicPr>
          <p:nvPr/>
        </p:nvPicPr>
        <p:blipFill>
          <a:blip r:embed="rId3"/>
          <a:stretch>
            <a:fillRect/>
          </a:stretch>
        </p:blipFill>
        <p:spPr>
          <a:xfrm>
            <a:off x="0" y="6124279"/>
            <a:ext cx="1024467" cy="471255"/>
          </a:xfrm>
          <a:prstGeom prst="rect">
            <a:avLst/>
          </a:prstGeom>
        </p:spPr>
      </p:pic>
      <p:pic>
        <p:nvPicPr>
          <p:cNvPr id="5" name="Picture 4"/>
          <p:cNvPicPr>
            <a:picLocks noChangeAspect="1"/>
          </p:cNvPicPr>
          <p:nvPr/>
        </p:nvPicPr>
        <p:blipFill>
          <a:blip r:embed="rId4"/>
          <a:stretch>
            <a:fillRect/>
          </a:stretch>
        </p:blipFill>
        <p:spPr>
          <a:xfrm>
            <a:off x="0" y="6627283"/>
            <a:ext cx="3204403" cy="230717"/>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r>
              <a:rPr lang="en-GB" dirty="0" smtClean="0"/>
              <a:t>Why does cool umbra lead to </a:t>
            </a:r>
            <a:r>
              <a:rPr lang="en-GB" i="1" u="sng" dirty="0" smtClean="0"/>
              <a:t>reduction</a:t>
            </a:r>
            <a:r>
              <a:rPr lang="en-GB" dirty="0" smtClean="0"/>
              <a:t> in travel time?</a:t>
            </a:r>
            <a:endParaRPr lang="en-GB" dirty="0"/>
          </a:p>
        </p:txBody>
      </p:sp>
      <p:sp>
        <p:nvSpPr>
          <p:cNvPr id="5" name="Date Placeholder 4"/>
          <p:cNvSpPr>
            <a:spLocks noGrp="1"/>
          </p:cNvSpPr>
          <p:nvPr>
            <p:ph type="dt" sz="half" idx="10"/>
          </p:nvPr>
        </p:nvSpPr>
        <p:spPr/>
        <p:txBody>
          <a:bodyPr/>
          <a:lstStyle/>
          <a:p>
            <a:fld id="{2EB3D536-D88E-6E4E-ACDF-1C394AD80905}" type="datetime4">
              <a:rPr lang="en-US" smtClean="0"/>
              <a:pPr/>
              <a:t>June 27, 2010</a:t>
            </a:fld>
            <a:endParaRPr lang="en-US"/>
          </a:p>
        </p:txBody>
      </p:sp>
      <p:sp>
        <p:nvSpPr>
          <p:cNvPr id="6" name="Footer Placeholder 5"/>
          <p:cNvSpPr>
            <a:spLocks noGrp="1"/>
          </p:cNvSpPr>
          <p:nvPr>
            <p:ph type="ftr" sz="quarter" idx="11"/>
          </p:nvPr>
        </p:nvSpPr>
        <p:spPr/>
        <p:txBody>
          <a:bodyPr/>
          <a:lstStyle/>
          <a:p>
            <a:r>
              <a:rPr lang="en-US" smtClean="0"/>
              <a:t>GONG 2010 / SOHO 24 Aix en Provence</a:t>
            </a:r>
            <a:endParaRPr lang="en-US"/>
          </a:p>
        </p:txBody>
      </p:sp>
      <p:sp>
        <p:nvSpPr>
          <p:cNvPr id="7" name="Slide Number Placeholder 6"/>
          <p:cNvSpPr>
            <a:spLocks noGrp="1"/>
          </p:cNvSpPr>
          <p:nvPr>
            <p:ph type="sldNum" sz="quarter" idx="12"/>
          </p:nvPr>
        </p:nvSpPr>
        <p:spPr/>
        <p:txBody>
          <a:bodyPr/>
          <a:lstStyle/>
          <a:p>
            <a:fld id="{D19F6313-6147-DB4D-B858-5FCACD49F572}" type="slidenum">
              <a:rPr lang="en-US" smtClean="0"/>
              <a:pPr/>
              <a:t>10</a:t>
            </a:fld>
            <a:endParaRPr lang="en-US"/>
          </a:p>
        </p:txBody>
      </p:sp>
      <p:sp>
        <p:nvSpPr>
          <p:cNvPr id="18" name="Content Placeholder 17"/>
          <p:cNvSpPr>
            <a:spLocks noGrp="1"/>
          </p:cNvSpPr>
          <p:nvPr>
            <p:ph sz="quarter" idx="1"/>
          </p:nvPr>
        </p:nvSpPr>
        <p:spPr>
          <a:xfrm>
            <a:off x="4939323" y="1525954"/>
            <a:ext cx="3749040" cy="4572000"/>
          </a:xfrm>
        </p:spPr>
        <p:txBody>
          <a:bodyPr>
            <a:normAutofit fontScale="85000" lnSpcReduction="20000"/>
          </a:bodyPr>
          <a:lstStyle/>
          <a:p>
            <a:r>
              <a:rPr lang="en-GB" dirty="0" smtClean="0"/>
              <a:t>Use column mass density </a:t>
            </a:r>
            <a:r>
              <a:rPr lang="en-GB" i="1" dirty="0" err="1" smtClean="0"/>
              <a:t>m</a:t>
            </a:r>
            <a:r>
              <a:rPr lang="en-GB" dirty="0" smtClean="0"/>
              <a:t> rather than </a:t>
            </a:r>
            <a:r>
              <a:rPr lang="en-GB" i="1" dirty="0" err="1" smtClean="0"/>
              <a:t>z</a:t>
            </a:r>
            <a:endParaRPr lang="en-GB" i="1" dirty="0" smtClean="0"/>
          </a:p>
          <a:p>
            <a:r>
              <a:rPr lang="en-GB" dirty="0" smtClean="0"/>
              <a:t>Cooling of medium causes collapse of layer </a:t>
            </a:r>
            <a:r>
              <a:rPr lang="en-GB" sz="1946" dirty="0" smtClean="0"/>
              <a:t>⇒</a:t>
            </a:r>
            <a:r>
              <a:rPr lang="en-GB" dirty="0" smtClean="0"/>
              <a:t> Wilson depression</a:t>
            </a:r>
          </a:p>
          <a:p>
            <a:r>
              <a:rPr lang="en-GB" dirty="0" smtClean="0"/>
              <a:t>Umbra opaque at greater </a:t>
            </a:r>
            <a:r>
              <a:rPr lang="en-GB" i="1" dirty="0" err="1" smtClean="0"/>
              <a:t>m</a:t>
            </a:r>
            <a:r>
              <a:rPr lang="en-GB" dirty="0" smtClean="0"/>
              <a:t> due to lower opacity of cooler gas, so “surface” even deeper in </a:t>
            </a:r>
            <a:r>
              <a:rPr lang="en-GB" i="1" dirty="0" err="1" smtClean="0"/>
              <a:t>m</a:t>
            </a:r>
            <a:r>
              <a:rPr lang="en-GB" dirty="0" smtClean="0"/>
              <a:t> in umbrae than in QS; reduces travel time further</a:t>
            </a:r>
            <a:endParaRPr lang="en-GB" dirty="0"/>
          </a:p>
        </p:txBody>
      </p:sp>
      <p:sp>
        <p:nvSpPr>
          <p:cNvPr id="19" name="Content Placeholder 18"/>
          <p:cNvSpPr>
            <a:spLocks noGrp="1"/>
          </p:cNvSpPr>
          <p:nvPr>
            <p:ph sz="quarter" idx="2"/>
          </p:nvPr>
        </p:nvSpPr>
        <p:spPr>
          <a:xfrm>
            <a:off x="498719" y="1359877"/>
            <a:ext cx="3749040" cy="4572000"/>
          </a:xfrm>
        </p:spPr>
        <p:txBody>
          <a:bodyPr>
            <a:normAutofit fontScale="85000" lnSpcReduction="20000"/>
          </a:bodyPr>
          <a:lstStyle/>
          <a:p>
            <a:r>
              <a:rPr lang="en-GB" dirty="0" smtClean="0"/>
              <a:t>Travel time (simplified view)</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r>
              <a:rPr lang="en-GB" dirty="0" smtClean="0"/>
              <a:t>Reduced </a:t>
            </a:r>
            <a:r>
              <a:rPr lang="en-GB" i="1" dirty="0" smtClean="0"/>
              <a:t>T</a:t>
            </a:r>
            <a:r>
              <a:rPr lang="en-GB" dirty="0" smtClean="0"/>
              <a:t> leads to </a:t>
            </a:r>
            <a:r>
              <a:rPr lang="en-GB" i="1" dirty="0" smtClean="0"/>
              <a:t>reduced</a:t>
            </a:r>
            <a:r>
              <a:rPr lang="en-GB" dirty="0" smtClean="0"/>
              <a:t> travel time</a:t>
            </a:r>
          </a:p>
          <a:p>
            <a:r>
              <a:rPr lang="en-GB" dirty="0" smtClean="0"/>
              <a:t>Greater </a:t>
            </a:r>
            <a:r>
              <a:rPr lang="en-GB" i="1" dirty="0" err="1" smtClean="0"/>
              <a:t>m</a:t>
            </a:r>
            <a:r>
              <a:rPr lang="en-GB" dirty="0" err="1" smtClean="0"/>
              <a:t>(</a:t>
            </a:r>
            <a:r>
              <a:rPr lang="en-GB" i="1" dirty="0" err="1" smtClean="0"/>
              <a:t>obs</a:t>
            </a:r>
            <a:r>
              <a:rPr lang="en-GB" dirty="0" smtClean="0"/>
              <a:t>) amplifies effect</a:t>
            </a:r>
          </a:p>
          <a:p>
            <a:r>
              <a:rPr lang="en-GB" dirty="0" smtClean="0"/>
              <a:t>Also reduced 1/ω</a:t>
            </a:r>
            <a:r>
              <a:rPr lang="en-GB" baseline="-25000" dirty="0" smtClean="0"/>
              <a:t>ac</a:t>
            </a:r>
            <a:r>
              <a:rPr lang="en-GB" dirty="0" smtClean="0"/>
              <a:t>, </a:t>
            </a:r>
            <a:r>
              <a:rPr lang="en-GB" i="1" dirty="0" smtClean="0"/>
              <a:t>i.e.</a:t>
            </a:r>
            <a:r>
              <a:rPr lang="en-GB" dirty="0" smtClean="0"/>
              <a:t>, increased acoustic </a:t>
            </a:r>
            <a:r>
              <a:rPr lang="en-GB" dirty="0" err="1" smtClean="0"/>
              <a:t>cutoff</a:t>
            </a:r>
            <a:r>
              <a:rPr lang="en-GB" dirty="0" smtClean="0"/>
              <a:t> freq.</a:t>
            </a:r>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a:p>
        </p:txBody>
      </p:sp>
      <p:graphicFrame>
        <p:nvGraphicFramePr>
          <p:cNvPr id="13" name="Object 12"/>
          <p:cNvGraphicFramePr>
            <a:graphicFrameLocks noChangeAspect="1"/>
          </p:cNvGraphicFramePr>
          <p:nvPr/>
        </p:nvGraphicFramePr>
        <p:xfrm>
          <a:off x="1409944" y="1759316"/>
          <a:ext cx="1998663" cy="2368550"/>
        </p:xfrm>
        <a:graphic>
          <a:graphicData uri="http://schemas.openxmlformats.org/presentationml/2006/ole">
            <p:oleObj spid="_x0000_s38914" name="Equation" r:id="rId3" imgW="1231900" imgH="1460500" progId="Equation.3">
              <p:embed/>
            </p:oleObj>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le 10"/>
          <p:cNvSpPr>
            <a:spLocks noGrp="1"/>
          </p:cNvSpPr>
          <p:nvPr>
            <p:ph type="title"/>
          </p:nvPr>
        </p:nvSpPr>
        <p:spPr>
          <a:xfrm>
            <a:off x="914400" y="274638"/>
            <a:ext cx="7772400" cy="545977"/>
          </a:xfrm>
        </p:spPr>
        <p:txBody>
          <a:bodyPr>
            <a:normAutofit fontScale="90000"/>
          </a:bodyPr>
          <a:lstStyle/>
          <a:p>
            <a:r>
              <a:rPr lang="en-GB" sz="3200" dirty="0" smtClean="0"/>
              <a:t>Travel time deficits in model atmospheres</a:t>
            </a:r>
            <a:endParaRPr lang="en-GB" sz="3200" dirty="0"/>
          </a:p>
        </p:txBody>
      </p:sp>
      <p:sp>
        <p:nvSpPr>
          <p:cNvPr id="8" name="Date Placeholder 7"/>
          <p:cNvSpPr>
            <a:spLocks noGrp="1"/>
          </p:cNvSpPr>
          <p:nvPr>
            <p:ph type="dt" sz="half" idx="10"/>
          </p:nvPr>
        </p:nvSpPr>
        <p:spPr/>
        <p:txBody>
          <a:bodyPr/>
          <a:lstStyle/>
          <a:p>
            <a:fld id="{13E9D393-75C9-DC45-8A01-9C620E5CD205}" type="datetime4">
              <a:rPr lang="en-US" smtClean="0"/>
              <a:pPr/>
              <a:t>June 27, 2010</a:t>
            </a:fld>
            <a:endParaRPr lang="en-US"/>
          </a:p>
        </p:txBody>
      </p:sp>
      <p:sp>
        <p:nvSpPr>
          <p:cNvPr id="10" name="Footer Placeholder 9"/>
          <p:cNvSpPr>
            <a:spLocks noGrp="1"/>
          </p:cNvSpPr>
          <p:nvPr>
            <p:ph type="ftr" sz="quarter" idx="11"/>
          </p:nvPr>
        </p:nvSpPr>
        <p:spPr/>
        <p:txBody>
          <a:bodyPr/>
          <a:lstStyle/>
          <a:p>
            <a:r>
              <a:rPr lang="en-US" smtClean="0"/>
              <a:t>GONG 2010 / SOHO 24 Aix en Provence</a:t>
            </a:r>
            <a:endParaRPr lang="en-US"/>
          </a:p>
        </p:txBody>
      </p:sp>
      <p:sp>
        <p:nvSpPr>
          <p:cNvPr id="9" name="Slide Number Placeholder 8"/>
          <p:cNvSpPr>
            <a:spLocks noGrp="1"/>
          </p:cNvSpPr>
          <p:nvPr>
            <p:ph type="sldNum" sz="quarter" idx="12"/>
          </p:nvPr>
        </p:nvSpPr>
        <p:spPr/>
        <p:txBody>
          <a:bodyPr/>
          <a:lstStyle/>
          <a:p>
            <a:fld id="{D19F6313-6147-DB4D-B858-5FCACD49F572}" type="slidenum">
              <a:rPr lang="en-US" smtClean="0"/>
              <a:pPr/>
              <a:t>11</a:t>
            </a:fld>
            <a:endParaRPr lang="en-US"/>
          </a:p>
        </p:txBody>
      </p:sp>
      <p:sp>
        <p:nvSpPr>
          <p:cNvPr id="13" name="Content Placeholder 12"/>
          <p:cNvSpPr>
            <a:spLocks noGrp="1"/>
          </p:cNvSpPr>
          <p:nvPr>
            <p:ph sz="quarter" idx="1"/>
          </p:nvPr>
        </p:nvSpPr>
        <p:spPr>
          <a:xfrm>
            <a:off x="670168" y="4190999"/>
            <a:ext cx="8024447" cy="1865923"/>
          </a:xfrm>
        </p:spPr>
        <p:txBody>
          <a:bodyPr>
            <a:noAutofit/>
          </a:bodyPr>
          <a:lstStyle/>
          <a:p>
            <a:pPr marL="0" indent="0">
              <a:buNone/>
            </a:pPr>
            <a:r>
              <a:rPr lang="en-US" sz="1400" dirty="0" smtClean="0"/>
              <a:t>Travel time deficits as a function of frequency. The solid blue curve shows the travel-time deficit, ∆</a:t>
            </a:r>
            <a:r>
              <a:rPr lang="en-US" sz="1400" dirty="0" err="1" smtClean="0"/>
              <a:t>τ</a:t>
            </a:r>
            <a:r>
              <a:rPr lang="en-US" sz="1400" dirty="0" smtClean="0"/>
              <a:t>, determined by application of </a:t>
            </a:r>
            <a:r>
              <a:rPr lang="en-US" sz="1400" dirty="0" smtClean="0">
                <a:solidFill>
                  <a:srgbClr val="0000FF"/>
                </a:solidFill>
              </a:rPr>
              <a:t>acoustic simulations </a:t>
            </a:r>
            <a:r>
              <a:rPr lang="en-US" sz="1400" dirty="0" smtClean="0"/>
              <a:t>described by </a:t>
            </a:r>
            <a:r>
              <a:rPr lang="en-US" sz="1400" dirty="0" err="1" smtClean="0"/>
              <a:t>Cally</a:t>
            </a:r>
            <a:r>
              <a:rPr lang="en-US" sz="1400" dirty="0" smtClean="0"/>
              <a:t> (2009) to the LRRMC-25 model represented by the solid blue curve in Figure 7. The dashed </a:t>
            </a:r>
            <a:r>
              <a:rPr lang="en-US" sz="1400" dirty="0" smtClean="0">
                <a:solidFill>
                  <a:srgbClr val="0000FF"/>
                </a:solidFill>
              </a:rPr>
              <a:t>blue</a:t>
            </a:r>
            <a:r>
              <a:rPr lang="en-US" sz="1400" dirty="0" smtClean="0"/>
              <a:t> curve shows ∆</a:t>
            </a:r>
            <a:r>
              <a:rPr lang="en-US" sz="1400" dirty="0" err="1" smtClean="0"/>
              <a:t>τ</a:t>
            </a:r>
            <a:r>
              <a:rPr lang="en-US" sz="1400" dirty="0" smtClean="0"/>
              <a:t> determined likewise for the GHSE-07 model, represented by the dashed blue curve in Figure 7. The solid and dashed </a:t>
            </a:r>
            <a:r>
              <a:rPr lang="en-US" sz="1400" dirty="0" smtClean="0">
                <a:solidFill>
                  <a:schemeClr val="bg2">
                    <a:lumMod val="50000"/>
                  </a:schemeClr>
                </a:solidFill>
              </a:rPr>
              <a:t>brown</a:t>
            </a:r>
            <a:r>
              <a:rPr lang="en-US" sz="1400" dirty="0" smtClean="0"/>
              <a:t> curves show the real part of ∆</a:t>
            </a:r>
            <a:r>
              <a:rPr lang="en-US" sz="1400" dirty="0" err="1" smtClean="0"/>
              <a:t>τ</a:t>
            </a:r>
            <a:r>
              <a:rPr lang="en-US" sz="1400" baseline="-25000" dirty="0" err="1" smtClean="0"/>
              <a:t>r</a:t>
            </a:r>
            <a:r>
              <a:rPr lang="en-US" sz="1400" dirty="0" smtClean="0"/>
              <a:t>, the travel-time deficits estimated by the </a:t>
            </a:r>
            <a:r>
              <a:rPr lang="en-US" sz="1400" dirty="0" smtClean="0">
                <a:solidFill>
                  <a:schemeClr val="bg2">
                    <a:lumMod val="50000"/>
                  </a:schemeClr>
                </a:solidFill>
              </a:rPr>
              <a:t>ray approximation</a:t>
            </a:r>
            <a:r>
              <a:rPr lang="en-US" sz="1400" dirty="0" smtClean="0"/>
              <a:t> for the LRRMC-25 and GHSE-07 models, respectively. The </a:t>
            </a:r>
            <a:r>
              <a:rPr lang="en-US" sz="1400" dirty="0" smtClean="0">
                <a:solidFill>
                  <a:srgbClr val="9B2D1F"/>
                </a:solidFill>
              </a:rPr>
              <a:t>magenta</a:t>
            </a:r>
            <a:r>
              <a:rPr lang="en-US" sz="1400" dirty="0" smtClean="0"/>
              <a:t> data points show mean travel-time deficits derived from the centre-</a:t>
            </a:r>
            <a:r>
              <a:rPr lang="en-US" sz="1400" dirty="0" err="1" smtClean="0"/>
              <a:t>umbral</a:t>
            </a:r>
            <a:r>
              <a:rPr lang="en-US" sz="1400" dirty="0" smtClean="0"/>
              <a:t> phase anomalies of </a:t>
            </a:r>
            <a:r>
              <a:rPr lang="en-US" sz="1400" dirty="0" err="1" smtClean="0"/>
              <a:t>ARs</a:t>
            </a:r>
            <a:r>
              <a:rPr lang="en-US" sz="1400" dirty="0" smtClean="0"/>
              <a:t> 9905 and 9902. Error bars express the root mean square variation in the individual travel-time-deficit measurements that contribute to the means plotted.</a:t>
            </a:r>
            <a:endParaRPr lang="en-GB" sz="1400" dirty="0"/>
          </a:p>
        </p:txBody>
      </p:sp>
      <p:pic>
        <p:nvPicPr>
          <p:cNvPr id="15" name="Content Placeholder 14" descr="FIG11w.eps"/>
          <p:cNvPicPr>
            <a:picLocks noGrp="1" noChangeAspect="1"/>
          </p:cNvPicPr>
          <p:nvPr>
            <p:ph sz="quarter" idx="2"/>
          </p:nvPr>
        </p:nvPicPr>
        <mc:AlternateContent xmlns:ma="http://schemas.microsoft.com/office/mac/drawingml/2008/main">
          <mc:Choice Requires="ma">
            <p:blipFill>
              <a:blip r:embed="rId2"/>
              <a:srcRect l="16278" t="8932" r="13750" b="57521"/>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rcRect l="16278" t="8932" r="13750" b="57521"/>
              <a:stretch>
                <a:fillRect/>
              </a:stretch>
            </p:blipFill>
          </mc:Fallback>
        </mc:AlternateContent>
        <p:spPr>
          <a:xfrm>
            <a:off x="1875692" y="742462"/>
            <a:ext cx="5666154" cy="3516151"/>
          </a:xfr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AU" dirty="0" smtClean="0"/>
              <a:t>Summary</a:t>
            </a:r>
            <a:endParaRPr lang="en-US" dirty="0"/>
          </a:p>
        </p:txBody>
      </p:sp>
      <p:sp>
        <p:nvSpPr>
          <p:cNvPr id="24579" name="Rectangle 3"/>
          <p:cNvSpPr>
            <a:spLocks noGrp="1" noChangeArrowheads="1"/>
          </p:cNvSpPr>
          <p:nvPr>
            <p:ph sz="quarter" idx="1"/>
          </p:nvPr>
        </p:nvSpPr>
        <p:spPr/>
        <p:txBody>
          <a:bodyPr/>
          <a:lstStyle/>
          <a:p>
            <a:pPr>
              <a:buFontTx/>
              <a:buChar char="-"/>
            </a:pPr>
            <a:r>
              <a:rPr lang="en-AU" b="0" dirty="0" smtClean="0"/>
              <a:t>Sunspots affect wave travel times thermally and magnetically</a:t>
            </a:r>
          </a:p>
          <a:p>
            <a:pPr>
              <a:buFontTx/>
              <a:buChar char="-"/>
            </a:pPr>
            <a:r>
              <a:rPr lang="en-AU" b="0" dirty="0" smtClean="0"/>
              <a:t>Probe </a:t>
            </a:r>
            <a:r>
              <a:rPr lang="en-AU" b="0" dirty="0" err="1" smtClean="0"/>
              <a:t>umbral</a:t>
            </a:r>
            <a:r>
              <a:rPr lang="en-AU" b="0" dirty="0" smtClean="0"/>
              <a:t> </a:t>
            </a:r>
            <a:r>
              <a:rPr lang="en-AU" b="0" u="sng" dirty="0" smtClean="0"/>
              <a:t>thermal</a:t>
            </a:r>
            <a:r>
              <a:rPr lang="en-AU" b="0" dirty="0" smtClean="0"/>
              <a:t> structure with near-vertical (low </a:t>
            </a:r>
            <a:r>
              <a:rPr lang="en-AU" b="0" dirty="0" err="1" smtClean="0">
                <a:latin typeface="Brush Script MT Italic"/>
                <a:cs typeface="Brush Script MT Italic"/>
              </a:rPr>
              <a:t>l</a:t>
            </a:r>
            <a:r>
              <a:rPr lang="en-AU" b="0" dirty="0" smtClean="0"/>
              <a:t>) waves</a:t>
            </a:r>
          </a:p>
          <a:p>
            <a:pPr>
              <a:buFontTx/>
              <a:buChar char="-"/>
            </a:pPr>
            <a:r>
              <a:rPr lang="en-AU" dirty="0" smtClean="0"/>
              <a:t>Shallow anomaly can explain travel time perturbations</a:t>
            </a:r>
            <a:endParaRPr lang="en-AU" b="0" dirty="0" smtClean="0"/>
          </a:p>
          <a:p>
            <a:pPr>
              <a:buFontTx/>
              <a:buChar char="-"/>
            </a:pPr>
            <a:r>
              <a:rPr lang="en-AU" b="0" dirty="0" smtClean="0"/>
              <a:t>Travel times are </a:t>
            </a:r>
            <a:r>
              <a:rPr lang="en-AU" b="0" u="sng" dirty="0" smtClean="0"/>
              <a:t>shorter</a:t>
            </a:r>
            <a:r>
              <a:rPr lang="en-AU" b="0" dirty="0" smtClean="0"/>
              <a:t> than in quiet sun, despite lower temperature, </a:t>
            </a:r>
            <a:r>
              <a:rPr lang="en-AU" dirty="0" smtClean="0"/>
              <a:t>due to Wilson depression</a:t>
            </a:r>
            <a:endParaRPr lang="en-AU" b="0" dirty="0" smtClean="0"/>
          </a:p>
          <a:p>
            <a:pPr>
              <a:buFontTx/>
              <a:buChar char="-"/>
            </a:pPr>
            <a:r>
              <a:rPr lang="en-AU" b="0" dirty="0" smtClean="0"/>
              <a:t>Test on models based on the </a:t>
            </a:r>
            <a:r>
              <a:rPr lang="en-AU" b="0" dirty="0" err="1" smtClean="0"/>
              <a:t>Rempel</a:t>
            </a:r>
            <a:r>
              <a:rPr lang="en-AU" b="0" dirty="0" smtClean="0"/>
              <a:t> </a:t>
            </a:r>
            <a:r>
              <a:rPr lang="en-AU" b="0" i="1" dirty="0" smtClean="0"/>
              <a:t>et al </a:t>
            </a:r>
            <a:r>
              <a:rPr lang="en-AU" b="0" dirty="0" smtClean="0"/>
              <a:t>numerical simulations</a:t>
            </a:r>
          </a:p>
          <a:p>
            <a:pPr>
              <a:buFontTx/>
              <a:buChar char="-"/>
            </a:pPr>
            <a:r>
              <a:rPr lang="en-AU" dirty="0" smtClean="0"/>
              <a:t>Can be used to discriminate between </a:t>
            </a:r>
            <a:r>
              <a:rPr lang="en-AU" dirty="0" err="1" smtClean="0"/>
              <a:t>umbral</a:t>
            </a:r>
            <a:r>
              <a:rPr lang="en-AU" dirty="0" smtClean="0"/>
              <a:t> models</a:t>
            </a:r>
          </a:p>
          <a:p>
            <a:pPr>
              <a:buFontTx/>
              <a:buChar char="-"/>
            </a:pPr>
            <a:r>
              <a:rPr lang="en-AU" b="0" dirty="0" smtClean="0"/>
              <a:t>Inversion …?</a:t>
            </a:r>
            <a:endParaRPr lang="en-AU" b="0" dirty="0"/>
          </a:p>
        </p:txBody>
      </p:sp>
      <p:sp>
        <p:nvSpPr>
          <p:cNvPr id="4" name="Date Placeholder 3"/>
          <p:cNvSpPr>
            <a:spLocks noGrp="1"/>
          </p:cNvSpPr>
          <p:nvPr>
            <p:ph type="dt" sz="half" idx="10"/>
          </p:nvPr>
        </p:nvSpPr>
        <p:spPr/>
        <p:txBody>
          <a:bodyPr/>
          <a:lstStyle/>
          <a:p>
            <a:fld id="{CC8604F1-D650-4146-A9AA-C701EEF4C4C7}" type="datetime4">
              <a:rPr lang="en-US" smtClean="0"/>
              <a:pPr/>
              <a:t>June 27, 2010</a:t>
            </a:fld>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12</a:t>
            </a:fld>
            <a:endParaRPr lang="en-US"/>
          </a:p>
        </p:txBody>
      </p:sp>
      <p:sp>
        <p:nvSpPr>
          <p:cNvPr id="6" name="Footer Placeholder 5"/>
          <p:cNvSpPr>
            <a:spLocks noGrp="1"/>
          </p:cNvSpPr>
          <p:nvPr>
            <p:ph type="ftr" sz="quarter" idx="11"/>
          </p:nvPr>
        </p:nvSpPr>
        <p:spPr/>
        <p:txBody>
          <a:bodyPr/>
          <a:lstStyle/>
          <a:p>
            <a:r>
              <a:rPr lang="en-US" smtClean="0"/>
              <a:t>GONG 2010 / SOHO 24 Aix en Provence</a:t>
            </a: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a:xfrm>
            <a:off x="914400" y="2518305"/>
            <a:ext cx="7772400" cy="1143000"/>
          </a:xfrm>
        </p:spPr>
        <p:txBody>
          <a:bodyPr>
            <a:normAutofit/>
          </a:bodyPr>
          <a:lstStyle/>
          <a:p>
            <a:pPr algn="ctr"/>
            <a:r>
              <a:rPr lang="en-US" dirty="0" smtClean="0"/>
              <a:t>The End</a:t>
            </a:r>
            <a:br>
              <a:rPr lang="en-US" dirty="0" smtClean="0"/>
            </a:br>
            <a:r>
              <a:rPr lang="en-US" sz="2222" dirty="0" smtClean="0"/>
              <a:t>thanks</a:t>
            </a:r>
            <a:endParaRPr lang="en-US" sz="2222" dirty="0"/>
          </a:p>
        </p:txBody>
      </p:sp>
      <p:sp>
        <p:nvSpPr>
          <p:cNvPr id="5" name="Date Placeholder 4"/>
          <p:cNvSpPr>
            <a:spLocks noGrp="1"/>
          </p:cNvSpPr>
          <p:nvPr>
            <p:ph type="dt" sz="half" idx="10"/>
          </p:nvPr>
        </p:nvSpPr>
        <p:spPr/>
        <p:txBody>
          <a:bodyPr/>
          <a:lstStyle/>
          <a:p>
            <a:fld id="{2EB3D536-D88E-6E4E-ACDF-1C394AD80905}" type="datetime4">
              <a:rPr lang="en-US" smtClean="0"/>
              <a:pPr/>
              <a:t>June 27, 2010</a:t>
            </a:fld>
            <a:endParaRPr lang="en-US"/>
          </a:p>
        </p:txBody>
      </p:sp>
      <p:sp>
        <p:nvSpPr>
          <p:cNvPr id="6" name="Footer Placeholder 5"/>
          <p:cNvSpPr>
            <a:spLocks noGrp="1"/>
          </p:cNvSpPr>
          <p:nvPr>
            <p:ph type="ftr" sz="quarter" idx="11"/>
          </p:nvPr>
        </p:nvSpPr>
        <p:spPr/>
        <p:txBody>
          <a:bodyPr/>
          <a:lstStyle/>
          <a:p>
            <a:r>
              <a:rPr lang="en-US" smtClean="0"/>
              <a:t>GONG 2010 / SOHO 24 Aix en Provence</a:t>
            </a:r>
            <a:endParaRPr lang="en-US"/>
          </a:p>
        </p:txBody>
      </p:sp>
      <p:sp>
        <p:nvSpPr>
          <p:cNvPr id="7" name="Slide Number Placeholder 6"/>
          <p:cNvSpPr>
            <a:spLocks noGrp="1"/>
          </p:cNvSpPr>
          <p:nvPr>
            <p:ph type="sldNum" sz="quarter" idx="12"/>
          </p:nvPr>
        </p:nvSpPr>
        <p:spPr/>
        <p:txBody>
          <a:bodyPr/>
          <a:lstStyle/>
          <a:p>
            <a:fld id="{D19F6313-6147-DB4D-B858-5FCACD49F572}" type="slidenum">
              <a:rPr lang="en-US" smtClean="0"/>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AU" dirty="0" smtClean="0"/>
              <a:t>Abstract</a:t>
            </a:r>
            <a:endParaRPr lang="en-US" dirty="0"/>
          </a:p>
        </p:txBody>
      </p:sp>
      <p:sp>
        <p:nvSpPr>
          <p:cNvPr id="132099" name="Rectangle 3"/>
          <p:cNvSpPr>
            <a:spLocks noGrp="1" noChangeArrowheads="1"/>
          </p:cNvSpPr>
          <p:nvPr>
            <p:ph sz="quarter" idx="1"/>
          </p:nvPr>
        </p:nvSpPr>
        <p:spPr>
          <a:xfrm>
            <a:off x="397934" y="1659466"/>
            <a:ext cx="7607300" cy="3868738"/>
          </a:xfrm>
        </p:spPr>
        <p:txBody>
          <a:bodyPr>
            <a:normAutofit/>
          </a:bodyPr>
          <a:lstStyle/>
          <a:p>
            <a:pPr marL="93663" indent="4763" algn="just">
              <a:lnSpc>
                <a:spcPct val="110000"/>
              </a:lnSpc>
              <a:spcAft>
                <a:spcPts val="1400"/>
              </a:spcAft>
              <a:buNone/>
            </a:pPr>
            <a:r>
              <a:rPr lang="en-US" sz="1600" dirty="0" err="1" smtClean="0">
                <a:cs typeface="Handwriting - Dakota"/>
              </a:rPr>
              <a:t>Helioseismic</a:t>
            </a:r>
            <a:r>
              <a:rPr lang="en-US" sz="1600" dirty="0" smtClean="0">
                <a:cs typeface="Handwriting - Dakota"/>
              </a:rPr>
              <a:t> observations of sunspots show travel times considerably reduced with respect to equivalent quiet-Sun signatures. We note that waves propagating vertically in a vertical magnetic field are relatively insensitive to the magnetic field, while remaining highly responsive to the attendant thermal anomaly. Travel-time measurements for waves with large skip distances into the </a:t>
            </a:r>
            <a:r>
              <a:rPr lang="en-US" sz="1600" dirty="0" err="1" smtClean="0">
                <a:cs typeface="Handwriting - Dakota"/>
              </a:rPr>
              <a:t>centres</a:t>
            </a:r>
            <a:r>
              <a:rPr lang="en-US" sz="1600" dirty="0" smtClean="0">
                <a:cs typeface="Handwriting - Dakota"/>
              </a:rPr>
              <a:t> of axially symmetric sunspots are therefore a crucial resource for discrimination of the thermal anomaly beneath sunspot umbrae from the magnetic anomaly. One-dimensional models of sunspot umbrae based on </a:t>
            </a:r>
            <a:r>
              <a:rPr lang="en-US" sz="1600" dirty="0" err="1" smtClean="0">
                <a:cs typeface="Handwriting - Dakota"/>
              </a:rPr>
              <a:t>radiative</a:t>
            </a:r>
            <a:r>
              <a:rPr lang="en-US" sz="1600" dirty="0" smtClean="0">
                <a:cs typeface="Handwriting - Dakota"/>
              </a:rPr>
              <a:t> magneto-acoustic simulations by </a:t>
            </a:r>
            <a:r>
              <a:rPr lang="en-US" sz="1600" dirty="0" err="1" smtClean="0">
                <a:cs typeface="Handwriting - Dakota"/>
              </a:rPr>
              <a:t>Rempel</a:t>
            </a:r>
            <a:r>
              <a:rPr lang="en-US" sz="1600" dirty="0" smtClean="0">
                <a:cs typeface="Handwriting - Dakota"/>
              </a:rPr>
              <a:t> et al. can be fashioned to fit observed </a:t>
            </a:r>
            <a:r>
              <a:rPr lang="en-US" sz="1600" dirty="0" err="1" smtClean="0">
                <a:cs typeface="Handwriting - Dakota"/>
              </a:rPr>
              <a:t>helioseismic</a:t>
            </a:r>
            <a:r>
              <a:rPr lang="en-US" sz="1600" dirty="0" smtClean="0">
                <a:cs typeface="Handwriting - Dakota"/>
              </a:rPr>
              <a:t> travel-time spectra in the </a:t>
            </a:r>
            <a:r>
              <a:rPr lang="en-US" sz="1600" dirty="0" err="1" smtClean="0">
                <a:cs typeface="Handwriting - Dakota"/>
              </a:rPr>
              <a:t>centres</a:t>
            </a:r>
            <a:r>
              <a:rPr lang="en-US" sz="1600" dirty="0" smtClean="0">
                <a:cs typeface="Handwriting - Dakota"/>
              </a:rPr>
              <a:t> of sunspot </a:t>
            </a:r>
            <a:r>
              <a:rPr lang="en-GB" sz="1600" dirty="0" smtClean="0">
                <a:cs typeface="Handwriting - Dakota"/>
              </a:rPr>
              <a:t>umbrae</a:t>
            </a:r>
            <a:r>
              <a:rPr lang="en-US" sz="1600" dirty="0" smtClean="0">
                <a:cs typeface="Handwriting - Dakota"/>
              </a:rPr>
              <a:t>. These models are based on cooling of the upper 2–4 Mm of the </a:t>
            </a:r>
            <a:r>
              <a:rPr lang="en-US" sz="1600" dirty="0" err="1" smtClean="0">
                <a:cs typeface="Handwriting - Dakota"/>
              </a:rPr>
              <a:t>umbral</a:t>
            </a:r>
            <a:r>
              <a:rPr lang="en-US" sz="1600" dirty="0" smtClean="0">
                <a:cs typeface="Handwriting - Dakota"/>
              </a:rPr>
              <a:t> </a:t>
            </a:r>
            <a:r>
              <a:rPr lang="en-US" sz="1600" dirty="0" err="1" smtClean="0">
                <a:cs typeface="Handwriting - Dakota"/>
              </a:rPr>
              <a:t>subphotosphere</a:t>
            </a:r>
            <a:r>
              <a:rPr lang="en-US" sz="1600" dirty="0" smtClean="0">
                <a:cs typeface="Handwriting - Dakota"/>
              </a:rPr>
              <a:t> with no significant anomaly beneath 4.5 Mm. The travel-time reductions characteristic of these models are primarily a consequence of a Wilson depression resulting from a strong downward buoyancy of the cooled </a:t>
            </a:r>
            <a:r>
              <a:rPr lang="en-US" sz="1600" dirty="0" err="1" smtClean="0">
                <a:cs typeface="Handwriting - Dakota"/>
              </a:rPr>
              <a:t>umbral</a:t>
            </a:r>
            <a:r>
              <a:rPr lang="en-US" sz="1600" dirty="0" smtClean="0">
                <a:cs typeface="Handwriting - Dakota"/>
              </a:rPr>
              <a:t> medium.</a:t>
            </a:r>
            <a:endParaRPr lang="en-AU" sz="1600" dirty="0" smtClean="0">
              <a:cs typeface="Handwriting - Dakota"/>
            </a:endParaRPr>
          </a:p>
          <a:p>
            <a:pPr marL="93663" indent="4763">
              <a:lnSpc>
                <a:spcPct val="110000"/>
              </a:lnSpc>
              <a:spcAft>
                <a:spcPts val="1400"/>
              </a:spcAft>
              <a:buFontTx/>
              <a:buNone/>
            </a:pPr>
            <a:endParaRPr lang="en-AU" sz="1600" b="0" dirty="0"/>
          </a:p>
        </p:txBody>
      </p:sp>
      <p:sp>
        <p:nvSpPr>
          <p:cNvPr id="4" name="Date Placeholder 3"/>
          <p:cNvSpPr>
            <a:spLocks noGrp="1"/>
          </p:cNvSpPr>
          <p:nvPr>
            <p:ph type="dt" sz="half" idx="10"/>
          </p:nvPr>
        </p:nvSpPr>
        <p:spPr/>
        <p:txBody>
          <a:bodyPr/>
          <a:lstStyle/>
          <a:p>
            <a:fld id="{6542E2AC-5D8F-054E-8CD7-B45CF54A0FA0}" type="datetime4">
              <a:rPr lang="en-US" smtClean="0"/>
              <a:pPr/>
              <a:t>June 27, 2010</a:t>
            </a:fld>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14</a:t>
            </a:fld>
            <a:endParaRPr lang="en-US"/>
          </a:p>
        </p:txBody>
      </p:sp>
      <p:sp>
        <p:nvSpPr>
          <p:cNvPr id="6" name="Footer Placeholder 5"/>
          <p:cNvSpPr>
            <a:spLocks noGrp="1"/>
          </p:cNvSpPr>
          <p:nvPr>
            <p:ph type="ftr" sz="quarter" idx="11"/>
          </p:nvPr>
        </p:nvSpPr>
        <p:spPr/>
        <p:txBody>
          <a:bodyPr/>
          <a:lstStyle/>
          <a:p>
            <a:r>
              <a:rPr lang="en-US" smtClean="0"/>
              <a:t>GONG 2010 / SOHO 24 Aix en Provence</a:t>
            </a:r>
            <a:endParaRPr lang="en-US"/>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2846" y="274638"/>
            <a:ext cx="8479692" cy="653439"/>
          </a:xfrm>
        </p:spPr>
        <p:txBody>
          <a:bodyPr>
            <a:normAutofit fontScale="90000"/>
          </a:bodyPr>
          <a:lstStyle/>
          <a:p>
            <a:r>
              <a:rPr lang="en-GB" dirty="0" smtClean="0"/>
              <a:t>Acoustic diffraction (according to Charlie)</a:t>
            </a:r>
            <a:endParaRPr lang="en-GB" dirty="0"/>
          </a:p>
        </p:txBody>
      </p:sp>
      <p:sp>
        <p:nvSpPr>
          <p:cNvPr id="3" name="Date Placeholder 2"/>
          <p:cNvSpPr>
            <a:spLocks noGrp="1"/>
          </p:cNvSpPr>
          <p:nvPr>
            <p:ph type="dt" sz="half" idx="10"/>
          </p:nvPr>
        </p:nvSpPr>
        <p:spPr/>
        <p:txBody>
          <a:bodyPr/>
          <a:lstStyle/>
          <a:p>
            <a:fld id="{23CD62D5-34D1-D64B-ACEC-1E88DD71BE07}" type="datetime4">
              <a:rPr lang="en-US" smtClean="0"/>
              <a:pPr/>
              <a:t>June 27, 2010</a:t>
            </a:fld>
            <a:endParaRPr lang="en-US"/>
          </a:p>
        </p:txBody>
      </p:sp>
      <p:sp>
        <p:nvSpPr>
          <p:cNvPr id="4" name="Footer Placeholder 3"/>
          <p:cNvSpPr>
            <a:spLocks noGrp="1"/>
          </p:cNvSpPr>
          <p:nvPr>
            <p:ph type="ftr" sz="quarter" idx="11"/>
          </p:nvPr>
        </p:nvSpPr>
        <p:spPr/>
        <p:txBody>
          <a:bodyPr/>
          <a:lstStyle/>
          <a:p>
            <a:r>
              <a:rPr lang="en-US" smtClean="0"/>
              <a:t>GONG 2010 / SOHO 24 Aix en Provence</a:t>
            </a:r>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15</a:t>
            </a:fld>
            <a:endParaRPr lang="en-US"/>
          </a:p>
        </p:txBody>
      </p:sp>
      <p:sp>
        <p:nvSpPr>
          <p:cNvPr id="6" name="Content Placeholder 5"/>
          <p:cNvSpPr>
            <a:spLocks noGrp="1"/>
          </p:cNvSpPr>
          <p:nvPr>
            <p:ph sz="quarter" idx="1"/>
          </p:nvPr>
        </p:nvSpPr>
        <p:spPr>
          <a:xfrm>
            <a:off x="195385" y="820615"/>
            <a:ext cx="8763000" cy="5382847"/>
          </a:xfrm>
        </p:spPr>
        <p:txBody>
          <a:bodyPr>
            <a:noAutofit/>
          </a:bodyPr>
          <a:lstStyle/>
          <a:p>
            <a:pPr marL="0" indent="0">
              <a:buNone/>
            </a:pPr>
            <a:r>
              <a:rPr lang="en-US" sz="1400" dirty="0" smtClean="0"/>
              <a:t>I'm going to assume that we're talking about ingression control correlations, which are statistics of the correlation between the acoustic ingression and the local acoustic amplitude.  Here, then, is my basic understanding of the issue: </a:t>
            </a:r>
          </a:p>
          <a:p>
            <a:r>
              <a:rPr lang="en-US" sz="1400" dirty="0" smtClean="0"/>
              <a:t>First:  </a:t>
            </a:r>
            <a:r>
              <a:rPr lang="en-US" sz="1400" b="1" dirty="0" smtClean="0"/>
              <a:t>The resolution of the acoustic ingression is limited by acoustic diffraction. </a:t>
            </a:r>
            <a:r>
              <a:rPr lang="en-US" sz="1400" dirty="0" smtClean="0"/>
              <a:t> The acoustic diffraction limit is determined by the pupil of the ingression computation.  Selection of the pupil is generally subject to a trade-off:  The larger the inner radius of the pupil, the more vertical the propagation of waves represented into the umbra, and the better the avoidance of contamination of the pupil by the periphery of the active region; however, the poorer the acoustic resolution.  For the pupils we specify, the angle of acoustic illumination of the focus is within 20° from vertical.  The diffraction limit is, then,           wavelength/sin(20°) ~3 wavelengths.  In the case of 5 </a:t>
            </a:r>
            <a:r>
              <a:rPr lang="en-US" sz="1400" dirty="0" err="1" smtClean="0"/>
              <a:t>mHz</a:t>
            </a:r>
            <a:r>
              <a:rPr lang="en-US" sz="1400" dirty="0" smtClean="0"/>
              <a:t> waves, the wavelength is 200 sec (i.e., 1/[5 </a:t>
            </a:r>
            <a:r>
              <a:rPr lang="en-US" sz="1400" dirty="0" err="1" smtClean="0"/>
              <a:t>mHz</a:t>
            </a:r>
            <a:r>
              <a:rPr lang="en-US" sz="1400" dirty="0" smtClean="0"/>
              <a:t>]) times 7 km/sec (the </a:t>
            </a:r>
            <a:r>
              <a:rPr lang="en-US" sz="1400" dirty="0" err="1" smtClean="0"/>
              <a:t>photospheric</a:t>
            </a:r>
            <a:r>
              <a:rPr lang="en-US" sz="1400" dirty="0" smtClean="0"/>
              <a:t> sound speed), i.e., ~4.5 Mm.  For comparison, the pixel resolution of the full-disk MDI images is 2.8 Mm (i.e., 2 times the pixel spacing of ~1.4 Mm).  </a:t>
            </a:r>
            <a:r>
              <a:rPr lang="en-US" sz="1400" b="1" dirty="0" smtClean="0"/>
              <a:t>So the effect of acoustic diffraction can be likened to smearing of the image to something like 4.5/2.8 = 1.6 times the pixel resolution.  </a:t>
            </a:r>
            <a:r>
              <a:rPr lang="en-US" sz="1400" dirty="0" smtClean="0"/>
              <a:t>Of course, for lower frequencies, the acoustic diffraction limit is proportionately coarser.</a:t>
            </a:r>
          </a:p>
          <a:p>
            <a:r>
              <a:rPr lang="en-US" sz="1400" dirty="0" smtClean="0"/>
              <a:t>Second, and this can be important:  The effective resolution of the control correlations is the electromagnetic (i.e., optical) resolution of the local acoustic amplitude by the </a:t>
            </a:r>
            <a:r>
              <a:rPr lang="en-US" sz="1400" dirty="0" err="1" smtClean="0"/>
              <a:t>helioseismometer</a:t>
            </a:r>
            <a:r>
              <a:rPr lang="en-US" sz="1400" dirty="0" smtClean="0"/>
              <a:t>, even when the acoustic resolution of the ingression is much poorer than the former.  A relatively poor acoustic resolution results not in a smeared correlation map but rather a noisier one.  If the local acoustic amplitude in a given pixel is well resolved from that of other pixels, then its correlation with a diffraction-smeared incoming acoustic field (the ingression) should faithfully characterize the response of that pixel to the component of the total incoming signal represented by the ingression.  Diffraction-smearing of the ingression is basically a manifestation of the fact that the ingression computed over a limited pupil represents only part of the acoustic radiation that is impinging into the pixel in question.  We regard whatever else that is impinging into that pixel as statistically independent of the acoustic ingression, i.e., noise that introduces statistical uncertainties that show up in the error bars.  This has obvious liabilities, but does not contribute to the control correlation in any systematic way.  </a:t>
            </a:r>
            <a:r>
              <a:rPr lang="en-US" sz="1400" b="1" dirty="0" smtClean="0"/>
              <a:t>Thus, while diffraction smearing of the ingression can introduce noise, it cannot introduce contamination in terms of how other pixels respond to acoustic radiation to which they are exposed. </a:t>
            </a:r>
            <a:endParaRPr lang="en-GB" sz="1400" b="1"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2846" y="274638"/>
            <a:ext cx="8479692" cy="653439"/>
          </a:xfrm>
        </p:spPr>
        <p:txBody>
          <a:bodyPr>
            <a:normAutofit fontScale="90000"/>
          </a:bodyPr>
          <a:lstStyle/>
          <a:p>
            <a:r>
              <a:rPr lang="en-GB" dirty="0" smtClean="0"/>
              <a:t>Acoustic diffraction (according to Charlie 2)</a:t>
            </a:r>
            <a:endParaRPr lang="en-GB" dirty="0"/>
          </a:p>
        </p:txBody>
      </p:sp>
      <p:sp>
        <p:nvSpPr>
          <p:cNvPr id="3" name="Date Placeholder 2"/>
          <p:cNvSpPr>
            <a:spLocks noGrp="1"/>
          </p:cNvSpPr>
          <p:nvPr>
            <p:ph type="dt" sz="half" idx="10"/>
          </p:nvPr>
        </p:nvSpPr>
        <p:spPr/>
        <p:txBody>
          <a:bodyPr/>
          <a:lstStyle/>
          <a:p>
            <a:fld id="{23CD62D5-34D1-D64B-ACEC-1E88DD71BE07}" type="datetime4">
              <a:rPr lang="en-US" smtClean="0"/>
              <a:pPr/>
              <a:t>June 27, 2010</a:t>
            </a:fld>
            <a:endParaRPr lang="en-US"/>
          </a:p>
        </p:txBody>
      </p:sp>
      <p:sp>
        <p:nvSpPr>
          <p:cNvPr id="4" name="Footer Placeholder 3"/>
          <p:cNvSpPr>
            <a:spLocks noGrp="1"/>
          </p:cNvSpPr>
          <p:nvPr>
            <p:ph type="ftr" sz="quarter" idx="11"/>
          </p:nvPr>
        </p:nvSpPr>
        <p:spPr/>
        <p:txBody>
          <a:bodyPr/>
          <a:lstStyle/>
          <a:p>
            <a:r>
              <a:rPr lang="en-US" smtClean="0"/>
              <a:t>GONG 2010 / SOHO 24 Aix en Provence</a:t>
            </a:r>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16</a:t>
            </a:fld>
            <a:endParaRPr lang="en-US"/>
          </a:p>
        </p:txBody>
      </p:sp>
      <p:sp>
        <p:nvSpPr>
          <p:cNvPr id="6" name="Content Placeholder 5"/>
          <p:cNvSpPr>
            <a:spLocks noGrp="1"/>
          </p:cNvSpPr>
          <p:nvPr>
            <p:ph sz="quarter" idx="1"/>
          </p:nvPr>
        </p:nvSpPr>
        <p:spPr>
          <a:xfrm>
            <a:off x="195385" y="820615"/>
            <a:ext cx="8763000" cy="5382847"/>
          </a:xfrm>
        </p:spPr>
        <p:txBody>
          <a:bodyPr>
            <a:noAutofit/>
          </a:bodyPr>
          <a:lstStyle/>
          <a:p>
            <a:pPr marL="0" indent="0">
              <a:buNone/>
            </a:pPr>
            <a:r>
              <a:rPr lang="en-US" sz="1400" dirty="0" smtClean="0"/>
              <a:t>Laurent's point:  Can you get something quantitative on Laurent's estimate of the resolution to compare with my back-of-the-envelope estimate?  The pupil that applies to the images in our paper has an inner radius of 15 Mm and an outer radius of about 45 Mm.  Keep in mind that the diffraction limit is basically directly proportional to the wavelength.  The estimate I sent you was for 5 </a:t>
            </a:r>
            <a:r>
              <a:rPr lang="en-US" sz="1400" dirty="0" err="1" smtClean="0"/>
              <a:t>mHz</a:t>
            </a:r>
            <a:r>
              <a:rPr lang="en-US" sz="1400" dirty="0" smtClean="0"/>
              <a:t> acoustic radiation. For 2.5 </a:t>
            </a:r>
            <a:r>
              <a:rPr lang="en-US" sz="1400" dirty="0" err="1" smtClean="0"/>
              <a:t>mHz</a:t>
            </a:r>
            <a:r>
              <a:rPr lang="en-US" sz="1400" dirty="0" smtClean="0"/>
              <a:t>, it would be double, i.e., 9 Mm instead of 4.5 Mm, meaning four times the area.  Bear in mind my insistence that the result is correlations that are noisier at lower frequencies rather than smeared.  If the </a:t>
            </a:r>
            <a:r>
              <a:rPr lang="en-US" sz="1400" dirty="0" err="1" smtClean="0"/>
              <a:t>helioseismic</a:t>
            </a:r>
            <a:r>
              <a:rPr lang="en-US" sz="1400" dirty="0" smtClean="0"/>
              <a:t> observations of sunspot umbrae are not significantly contaminated by signal from the sunspot penumbrae, then I do not see a mechanism whereby the correlations could be contaminated with penumbral responses, either to the same acoustic radiation or any other, however poor the resolution of the acoustic ingression.</a:t>
            </a:r>
          </a:p>
          <a:p>
            <a:pPr marL="0" indent="0">
              <a:buNone/>
            </a:pPr>
            <a:r>
              <a:rPr lang="en-US" sz="1400" dirty="0" smtClean="0"/>
              <a:t>I could offer you any of several analytical resources to support the back-of-the-envelope resolution estimate I sent you.  However, I might rather suggest that you stash the attached Figure in your presentation and invite Laurent to raise this point in the session---if this question remains outstanding in Aix.  The </a:t>
            </a:r>
            <a:r>
              <a:rPr lang="en-US" sz="1400" dirty="0" err="1" smtClean="0"/>
              <a:t>attachement</a:t>
            </a:r>
            <a:r>
              <a:rPr lang="en-US" sz="1400" dirty="0" smtClean="0"/>
              <a:t> is Figure 5 from the paper </a:t>
            </a:r>
            <a:r>
              <a:rPr lang="en-US" sz="1400" dirty="0" err="1" smtClean="0"/>
              <a:t>Alina</a:t>
            </a:r>
            <a:r>
              <a:rPr lang="en-US" sz="1400" dirty="0" smtClean="0"/>
              <a:t> and I presented at the SOHO XIX meeting in Melbourne.  It compares an egression power map of one of the more compact acoustic emission kernels we've gotten with a </a:t>
            </a:r>
            <a:r>
              <a:rPr lang="en-US" sz="1400" dirty="0" err="1" smtClean="0"/>
              <a:t>cospatial/cospectral/concurrent</a:t>
            </a:r>
            <a:r>
              <a:rPr lang="en-US" sz="1400" dirty="0" smtClean="0"/>
              <a:t> white-light power map, in this case from the flare of 2003 October 29.  We've tried, so far with limited success in the US, to capitalize on the use of flare acoustic emission as a major control resource for issues such as spatial resolution.  This may be a golden opportunity both to emphasize the control utility of flares and confront some nagging doubts as to whether seismic holography has anything approaching the local discrimination we have so ardently claimed.  In this instance, the frequency was 6 </a:t>
            </a:r>
            <a:r>
              <a:rPr lang="en-US" sz="1400" dirty="0" err="1" smtClean="0"/>
              <a:t>mHz</a:t>
            </a:r>
            <a:r>
              <a:rPr lang="en-US" sz="1400" dirty="0" smtClean="0"/>
              <a:t> (as opposed to 5 </a:t>
            </a:r>
            <a:r>
              <a:rPr lang="en-US" sz="1400" dirty="0" err="1" smtClean="0"/>
              <a:t>mHz</a:t>
            </a:r>
            <a:r>
              <a:rPr lang="en-US" sz="1400" dirty="0" smtClean="0"/>
              <a:t> in the estimate I sent you yesterday), whereby the back-of-the-envelope estimate of the resolution becomes 3.8 Mm (as opposed to 4.5 Mm).  Using my screen ruler, I estimate the E-W width of the white-light kernel (left frame of the figure) to be 4 Mm. The width of the 6 </a:t>
            </a:r>
            <a:r>
              <a:rPr lang="en-US" sz="1400" dirty="0" err="1" smtClean="0"/>
              <a:t>mHz</a:t>
            </a:r>
            <a:r>
              <a:rPr lang="en-US" sz="1400" dirty="0" smtClean="0"/>
              <a:t> egression-power signature is very little greater; I roughly estimate 5 Mm.  My general understanding is that diffraction smearing is basically a convolution, meaning that the </a:t>
            </a:r>
            <a:r>
              <a:rPr lang="en-US" sz="1400" dirty="0" err="1" smtClean="0"/>
              <a:t>rms</a:t>
            </a:r>
            <a:r>
              <a:rPr lang="en-US" sz="1400" dirty="0" smtClean="0"/>
              <a:t> widths should add in </a:t>
            </a:r>
            <a:r>
              <a:rPr lang="en-US" sz="1400" dirty="0" err="1" smtClean="0"/>
              <a:t>quadrature</a:t>
            </a:r>
            <a:r>
              <a:rPr lang="en-US" sz="1400" dirty="0" smtClean="0"/>
              <a:t>.  That would suggest a smearing width of root(5</a:t>
            </a:r>
            <a:r>
              <a:rPr lang="en-US" sz="1400" baseline="30000" dirty="0" smtClean="0"/>
              <a:t>2</a:t>
            </a:r>
            <a:r>
              <a:rPr lang="en-US" sz="1400" dirty="0" smtClean="0"/>
              <a:t>-4</a:t>
            </a:r>
            <a:r>
              <a:rPr lang="en-US" sz="1400" baseline="30000" dirty="0" smtClean="0"/>
              <a:t>2</a:t>
            </a:r>
            <a:r>
              <a:rPr lang="en-US" sz="1400" dirty="0" smtClean="0"/>
              <a:t>) = 3 Mm.  The difference between this and 3.8 is securely encompassed by the 1-pixel discrimination provided by the screen ruler.  In any case, the full width of the egression power signature is only 5 Mm, so, I do not see how the resolution could be very much broader than the back-of-the-envelope estimate in practice. </a:t>
            </a:r>
            <a:endParaRPr lang="en-GB" sz="14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Text Placeholder 2"/>
          <p:cNvSpPr>
            <a:spLocks noGrp="1"/>
          </p:cNvSpPr>
          <p:nvPr>
            <p:ph type="body" idx="1"/>
          </p:nvPr>
        </p:nvSpPr>
        <p:spPr/>
        <p:txBody>
          <a:bodyPr>
            <a:normAutofit/>
          </a:bodyPr>
          <a:lstStyle/>
          <a:p>
            <a:endParaRPr lang="en-GB"/>
          </a:p>
        </p:txBody>
      </p:sp>
      <p:sp>
        <p:nvSpPr>
          <p:cNvPr id="5" name="Text Placeholder 4"/>
          <p:cNvSpPr>
            <a:spLocks noGrp="1"/>
          </p:cNvSpPr>
          <p:nvPr>
            <p:ph type="body" sz="half" idx="3"/>
          </p:nvPr>
        </p:nvSpPr>
        <p:spPr/>
        <p:txBody>
          <a:bodyPr>
            <a:normAutofit/>
          </a:bodyPr>
          <a:lstStyle/>
          <a:p>
            <a:endParaRPr lang="en-GB"/>
          </a:p>
        </p:txBody>
      </p:sp>
      <p:sp>
        <p:nvSpPr>
          <p:cNvPr id="4" name="Content Placeholder 3"/>
          <p:cNvSpPr>
            <a:spLocks noGrp="1"/>
          </p:cNvSpPr>
          <p:nvPr>
            <p:ph sz="half" idx="2"/>
          </p:nvPr>
        </p:nvSpPr>
        <p:spPr/>
        <p:txBody>
          <a:bodyPr wrap="square">
            <a:normAutofit fontScale="62500" lnSpcReduction="20000"/>
          </a:bodyPr>
          <a:lstStyle/>
          <a:p>
            <a:r>
              <a:rPr lang="en-US" dirty="0" smtClean="0"/>
              <a:t>Maps of the phase, </a:t>
            </a:r>
            <a:r>
              <a:rPr lang="en-US" dirty="0" err="1" smtClean="0"/>
              <a:t>φ</a:t>
            </a:r>
            <a:r>
              <a:rPr lang="en-US" baseline="-25000" dirty="0" smtClean="0"/>
              <a:t>−</a:t>
            </a:r>
            <a:r>
              <a:rPr lang="en-US" dirty="0" smtClean="0"/>
              <a:t>, of the local ingression control correlation, C</a:t>
            </a:r>
            <a:r>
              <a:rPr lang="en-US" baseline="-25000" dirty="0" smtClean="0"/>
              <a:t>LC−</a:t>
            </a:r>
            <a:r>
              <a:rPr lang="en-US" dirty="0" smtClean="0"/>
              <a:t>, for two nearly circular sunspots over several consecutive days. Top row shows </a:t>
            </a:r>
            <a:r>
              <a:rPr lang="en-US" dirty="0" err="1" smtClean="0"/>
              <a:t>φ</a:t>
            </a:r>
            <a:r>
              <a:rPr lang="en-US" baseline="-25000" dirty="0" smtClean="0"/>
              <a:t>−</a:t>
            </a:r>
            <a:r>
              <a:rPr lang="en-US" dirty="0" smtClean="0"/>
              <a:t> for seismic ingressions in the 3.5–4.5 </a:t>
            </a:r>
            <a:r>
              <a:rPr lang="en-US" dirty="0" err="1" smtClean="0"/>
              <a:t>mHz</a:t>
            </a:r>
            <a:r>
              <a:rPr lang="en-US" dirty="0" smtClean="0"/>
              <a:t> spectrum computed over an annular pupil whose radial range is 16.5–48.0 Mm centered on the focus. Middle row shows concurrent, </a:t>
            </a:r>
            <a:r>
              <a:rPr lang="en-US" dirty="0" err="1" smtClean="0"/>
              <a:t>cospatial</a:t>
            </a:r>
            <a:r>
              <a:rPr lang="en-US" dirty="0" smtClean="0"/>
              <a:t> MDI continuum-intensity maps. Bottom row shows concurrent, </a:t>
            </a:r>
            <a:r>
              <a:rPr lang="en-US" dirty="0" err="1" smtClean="0"/>
              <a:t>cospatial</a:t>
            </a:r>
            <a:r>
              <a:rPr lang="en-US" dirty="0" smtClean="0"/>
              <a:t> line-of-sight MDI </a:t>
            </a:r>
            <a:r>
              <a:rPr lang="en-US" dirty="0" err="1" smtClean="0"/>
              <a:t>mag</a:t>
            </a:r>
            <a:r>
              <a:rPr lang="en-US" dirty="0" smtClean="0"/>
              <a:t>- </a:t>
            </a:r>
            <a:r>
              <a:rPr lang="en-US" dirty="0" err="1" smtClean="0"/>
              <a:t>netograms</a:t>
            </a:r>
            <a:r>
              <a:rPr lang="en-US" dirty="0" smtClean="0"/>
              <a:t>. The phase maps generally show a ring-like phase enhancement in </a:t>
            </a:r>
            <a:r>
              <a:rPr lang="en-US" dirty="0" err="1" smtClean="0"/>
              <a:t>φ</a:t>
            </a:r>
            <a:r>
              <a:rPr lang="en-US" baseline="-25000" dirty="0" smtClean="0"/>
              <a:t>−</a:t>
            </a:r>
            <a:r>
              <a:rPr lang="en-US" dirty="0" smtClean="0"/>
              <a:t> marking the penumbra of the sunspot. Inside of this “penumbral phase anomaly” is a significant </a:t>
            </a:r>
            <a:r>
              <a:rPr lang="en-US" dirty="0" err="1" smtClean="0"/>
              <a:t>umbral</a:t>
            </a:r>
            <a:r>
              <a:rPr lang="en-US" dirty="0" smtClean="0"/>
              <a:t> signature that tends to be accentuated towards the center, suggesting somewhat of a bull’s eye.</a:t>
            </a:r>
            <a:endParaRPr lang="en-GB" dirty="0" smtClean="0"/>
          </a:p>
          <a:p>
            <a:pPr>
              <a:buNone/>
            </a:pPr>
            <a:endParaRPr lang="en-GB" dirty="0"/>
          </a:p>
        </p:txBody>
      </p:sp>
      <p:pic>
        <p:nvPicPr>
          <p:cNvPr id="9" name="Content Placeholder 8" descr="FIG02.png"/>
          <p:cNvPicPr>
            <a:picLocks noGrp="1" noChangeAspect="1"/>
          </p:cNvPicPr>
          <p:nvPr>
            <p:ph sz="half" idx="4"/>
          </p:nvPr>
        </p:nvPicPr>
        <p:blipFill>
          <a:blip r:embed="rId2"/>
          <a:srcRect t="-3316" b="-3316"/>
          <a:stretch>
            <a:fillRect/>
          </a:stretch>
        </p:blipFill>
        <p:spPr/>
      </p:pic>
      <p:sp>
        <p:nvSpPr>
          <p:cNvPr id="7" name="Date Placeholder 6"/>
          <p:cNvSpPr>
            <a:spLocks noGrp="1"/>
          </p:cNvSpPr>
          <p:nvPr>
            <p:ph type="dt" sz="half" idx="10"/>
          </p:nvPr>
        </p:nvSpPr>
        <p:spPr/>
        <p:txBody>
          <a:bodyPr/>
          <a:lstStyle/>
          <a:p>
            <a:fld id="{57C4FBF3-6BA8-E843-B53C-D3021E40A101}" type="datetime4">
              <a:rPr lang="en-US" smtClean="0"/>
              <a:pPr/>
              <a:t>June 27, 2010</a:t>
            </a:fld>
            <a:endParaRPr lang="en-US"/>
          </a:p>
        </p:txBody>
      </p:sp>
      <p:sp>
        <p:nvSpPr>
          <p:cNvPr id="8" name="Slide Number Placeholder 7"/>
          <p:cNvSpPr>
            <a:spLocks noGrp="1"/>
          </p:cNvSpPr>
          <p:nvPr>
            <p:ph type="sldNum" sz="quarter" idx="12"/>
          </p:nvPr>
        </p:nvSpPr>
        <p:spPr/>
        <p:txBody>
          <a:bodyPr/>
          <a:lstStyle/>
          <a:p>
            <a:fld id="{D19F6313-6147-DB4D-B858-5FCACD49F572}" type="slidenum">
              <a:rPr lang="en-US" smtClean="0"/>
              <a:pPr/>
              <a:t>17</a:t>
            </a:fld>
            <a:endParaRPr lang="en-US"/>
          </a:p>
        </p:txBody>
      </p:sp>
      <p:sp>
        <p:nvSpPr>
          <p:cNvPr id="10" name="Footer Placeholder 9"/>
          <p:cNvSpPr>
            <a:spLocks noGrp="1"/>
          </p:cNvSpPr>
          <p:nvPr>
            <p:ph type="ftr" sz="quarter" idx="11"/>
          </p:nvPr>
        </p:nvSpPr>
        <p:spPr/>
        <p:txBody>
          <a:bodyPr/>
          <a:lstStyle/>
          <a:p>
            <a:r>
              <a:rPr lang="en-US" smtClean="0"/>
              <a:t>GONG 2010 / SOHO 24 Aix en Provence</a:t>
            </a:r>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normAutofit/>
          </a:bodyPr>
          <a:lstStyle/>
          <a:p>
            <a:endParaRPr lang="en-GB"/>
          </a:p>
        </p:txBody>
      </p:sp>
      <p:sp>
        <p:nvSpPr>
          <p:cNvPr id="5" name="Text Placeholder 4"/>
          <p:cNvSpPr>
            <a:spLocks noGrp="1"/>
          </p:cNvSpPr>
          <p:nvPr>
            <p:ph type="body" sz="half" idx="3"/>
          </p:nvPr>
        </p:nvSpPr>
        <p:spPr/>
        <p:txBody>
          <a:bodyPr>
            <a:normAutofit/>
          </a:bodyPr>
          <a:lstStyle/>
          <a:p>
            <a:endParaRPr lang="en-GB"/>
          </a:p>
        </p:txBody>
      </p:sp>
      <p:sp>
        <p:nvSpPr>
          <p:cNvPr id="4" name="Content Placeholder 3"/>
          <p:cNvSpPr>
            <a:spLocks noGrp="1"/>
          </p:cNvSpPr>
          <p:nvPr>
            <p:ph sz="half" idx="2"/>
          </p:nvPr>
        </p:nvSpPr>
        <p:spPr/>
        <p:txBody>
          <a:bodyPr/>
          <a:lstStyle/>
          <a:p>
            <a:endParaRPr lang="en-GB"/>
          </a:p>
        </p:txBody>
      </p:sp>
      <p:sp>
        <p:nvSpPr>
          <p:cNvPr id="8" name="Date Placeholder 7"/>
          <p:cNvSpPr>
            <a:spLocks noGrp="1"/>
          </p:cNvSpPr>
          <p:nvPr>
            <p:ph type="dt" sz="half" idx="10"/>
          </p:nvPr>
        </p:nvSpPr>
        <p:spPr/>
        <p:txBody>
          <a:bodyPr/>
          <a:lstStyle/>
          <a:p>
            <a:fld id="{64B60382-5793-024E-82B3-81CCD2656A2F}" type="datetime4">
              <a:rPr lang="en-US" smtClean="0"/>
              <a:pPr/>
              <a:t>June 27, 2010</a:t>
            </a:fld>
            <a:endParaRPr lang="en-US"/>
          </a:p>
        </p:txBody>
      </p:sp>
      <p:sp>
        <p:nvSpPr>
          <p:cNvPr id="9" name="Slide Number Placeholder 8"/>
          <p:cNvSpPr>
            <a:spLocks noGrp="1"/>
          </p:cNvSpPr>
          <p:nvPr>
            <p:ph type="sldNum" sz="quarter" idx="12"/>
          </p:nvPr>
        </p:nvSpPr>
        <p:spPr/>
        <p:txBody>
          <a:bodyPr/>
          <a:lstStyle/>
          <a:p>
            <a:fld id="{D19F6313-6147-DB4D-B858-5FCACD49F572}" type="slidenum">
              <a:rPr lang="en-US" smtClean="0"/>
              <a:pPr/>
              <a:t>18</a:t>
            </a:fld>
            <a:endParaRPr lang="en-US"/>
          </a:p>
        </p:txBody>
      </p:sp>
      <p:sp>
        <p:nvSpPr>
          <p:cNvPr id="10" name="Footer Placeholder 9"/>
          <p:cNvSpPr>
            <a:spLocks noGrp="1"/>
          </p:cNvSpPr>
          <p:nvPr>
            <p:ph type="ftr" sz="quarter" idx="11"/>
          </p:nvPr>
        </p:nvSpPr>
        <p:spPr/>
        <p:txBody>
          <a:bodyPr/>
          <a:lstStyle/>
          <a:p>
            <a:r>
              <a:rPr lang="en-US" smtClean="0"/>
              <a:t>GONG 2010 / SOHO 24 Aix en Provence</a:t>
            </a:r>
            <a:endParaRPr lang="en-US"/>
          </a:p>
        </p:txBody>
      </p:sp>
      <p:pic>
        <p:nvPicPr>
          <p:cNvPr id="12" name="Content Placeholder 11" descr="FIG08.png"/>
          <p:cNvPicPr>
            <a:picLocks noGrp="1" noChangeAspect="1"/>
          </p:cNvPicPr>
          <p:nvPr>
            <p:ph sz="half" idx="4"/>
          </p:nvPr>
        </p:nvPicPr>
        <p:blipFill>
          <a:blip r:embed="rId2"/>
          <a:srcRect t="-2420" b="-2420"/>
          <a:stretch>
            <a:fillRect/>
          </a:stretch>
        </p:blipFill>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Sunspot seismology: magnetic or thermal?</a:t>
            </a:r>
            <a:endParaRPr lang="en-US" dirty="0"/>
          </a:p>
        </p:txBody>
      </p:sp>
      <p:sp>
        <p:nvSpPr>
          <p:cNvPr id="3" name="Date Placeholder 2"/>
          <p:cNvSpPr>
            <a:spLocks noGrp="1"/>
          </p:cNvSpPr>
          <p:nvPr>
            <p:ph type="dt" sz="half" idx="10"/>
          </p:nvPr>
        </p:nvSpPr>
        <p:spPr/>
        <p:txBody>
          <a:bodyPr/>
          <a:lstStyle/>
          <a:p>
            <a:fld id="{23CD62D5-34D1-D64B-ACEC-1E88DD71BE07}" type="datetime4">
              <a:rPr lang="en-US" smtClean="0"/>
              <a:pPr/>
              <a:t>June 27, 2010</a:t>
            </a:fld>
            <a:endParaRPr lang="en-US"/>
          </a:p>
        </p:txBody>
      </p:sp>
      <p:sp>
        <p:nvSpPr>
          <p:cNvPr id="4" name="Footer Placeholder 3"/>
          <p:cNvSpPr>
            <a:spLocks noGrp="1"/>
          </p:cNvSpPr>
          <p:nvPr>
            <p:ph type="ftr" sz="quarter" idx="11"/>
          </p:nvPr>
        </p:nvSpPr>
        <p:spPr/>
        <p:txBody>
          <a:bodyPr/>
          <a:lstStyle/>
          <a:p>
            <a:r>
              <a:rPr lang="en-US" smtClean="0"/>
              <a:t>GONG 2010 / SOHO 24 Aix en Provence</a:t>
            </a:r>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19</a:t>
            </a:fld>
            <a:endParaRPr lang="en-US"/>
          </a:p>
        </p:txBody>
      </p:sp>
      <p:sp>
        <p:nvSpPr>
          <p:cNvPr id="8" name="Content Placeholder 7"/>
          <p:cNvSpPr>
            <a:spLocks noGrp="1"/>
          </p:cNvSpPr>
          <p:nvPr>
            <p:ph sz="quarter" idx="1"/>
          </p:nvPr>
        </p:nvSpPr>
        <p:spPr>
          <a:xfrm>
            <a:off x="914400" y="1473200"/>
            <a:ext cx="3386667" cy="4546600"/>
          </a:xfrm>
        </p:spPr>
        <p:txBody>
          <a:bodyPr>
            <a:normAutofit fontScale="92500" lnSpcReduction="10000"/>
          </a:bodyPr>
          <a:lstStyle/>
          <a:p>
            <a:r>
              <a:rPr lang="en-US" dirty="0" smtClean="0"/>
              <a:t>Cally (2009): travel time perturbations at various frequencies and field orientations </a:t>
            </a:r>
            <a:r>
              <a:rPr lang="en-US" dirty="0" err="1" smtClean="0"/>
              <a:t>θ</a:t>
            </a:r>
            <a:r>
              <a:rPr lang="en-US" dirty="0" smtClean="0"/>
              <a:t>, </a:t>
            </a:r>
            <a:r>
              <a:rPr lang="en-US" i="1" dirty="0" err="1" smtClean="0">
                <a:latin typeface="Lucida Grande"/>
                <a:ea typeface="Lucida Grande"/>
                <a:cs typeface="Lucida Grande"/>
              </a:rPr>
              <a:t>ϕ</a:t>
            </a:r>
            <a:endParaRPr lang="en-US" i="1" dirty="0" smtClean="0">
              <a:latin typeface="Lucida Grande"/>
              <a:ea typeface="Lucida Grande"/>
              <a:cs typeface="Lucida Grande"/>
            </a:endParaRPr>
          </a:p>
          <a:p>
            <a:pPr lvl="1"/>
            <a:r>
              <a:rPr lang="en-US" dirty="0" smtClean="0">
                <a:ea typeface="Lucida Grande"/>
                <a:cs typeface="Lucida Grande"/>
              </a:rPr>
              <a:t>Ad hoc thermal model with weak Wilson depression</a:t>
            </a:r>
            <a:endParaRPr lang="en-US" dirty="0" smtClean="0"/>
          </a:p>
          <a:p>
            <a:pPr lvl="1"/>
            <a:r>
              <a:rPr lang="en-US" dirty="0" smtClean="0"/>
              <a:t>Full curve: numerically derived </a:t>
            </a:r>
            <a:r>
              <a:rPr lang="en-US" dirty="0" err="1" smtClean="0"/>
              <a:t>Δt(</a:t>
            </a:r>
            <a:r>
              <a:rPr lang="en-US" b="1" dirty="0" err="1" smtClean="0"/>
              <a:t>B</a:t>
            </a:r>
            <a:r>
              <a:rPr lang="en-US" dirty="0" err="1" smtClean="0"/>
              <a:t>,ΔT</a:t>
            </a:r>
            <a:r>
              <a:rPr lang="en-US" dirty="0" smtClean="0"/>
              <a:t>)</a:t>
            </a:r>
          </a:p>
          <a:p>
            <a:pPr lvl="1"/>
            <a:r>
              <a:rPr lang="en-US" dirty="0" smtClean="0"/>
              <a:t>Short-dashed: Δt(</a:t>
            </a:r>
            <a:r>
              <a:rPr lang="en-US" b="1" dirty="0" smtClean="0"/>
              <a:t>B,0)</a:t>
            </a:r>
          </a:p>
          <a:p>
            <a:pPr lvl="1"/>
            <a:r>
              <a:rPr lang="en-US" dirty="0" smtClean="0"/>
              <a:t>Dotted: Δt(</a:t>
            </a:r>
            <a:r>
              <a:rPr lang="en-US" b="1" dirty="0" smtClean="0"/>
              <a:t>0</a:t>
            </a:r>
            <a:r>
              <a:rPr lang="en-US" dirty="0" smtClean="0"/>
              <a:t>,ΔT)</a:t>
            </a:r>
          </a:p>
          <a:p>
            <a:pPr lvl="1"/>
            <a:r>
              <a:rPr lang="en-US" dirty="0" smtClean="0"/>
              <a:t>Long-dashed:                Δt(</a:t>
            </a:r>
            <a:r>
              <a:rPr lang="en-US" b="1" dirty="0" smtClean="0"/>
              <a:t>B,0)+</a:t>
            </a:r>
            <a:r>
              <a:rPr lang="en-US" dirty="0" smtClean="0"/>
              <a:t>Δt(</a:t>
            </a:r>
            <a:r>
              <a:rPr lang="en-US" b="1" dirty="0" smtClean="0"/>
              <a:t>0</a:t>
            </a:r>
            <a:r>
              <a:rPr lang="en-US" dirty="0" smtClean="0"/>
              <a:t>,ΔT)</a:t>
            </a:r>
          </a:p>
          <a:p>
            <a:pPr lvl="1"/>
            <a:endParaRPr lang="en-US" dirty="0"/>
          </a:p>
        </p:txBody>
      </p:sp>
      <p:pic>
        <p:nvPicPr>
          <p:cNvPr id="10" name="Content Placeholder 9" descr="bothGTAS.pdf"/>
          <p:cNvPicPr>
            <a:picLocks noGrp="1" noChangeAspect="1"/>
          </p:cNvPicPr>
          <p:nvPr>
            <p:ph sz="quarter" idx="2"/>
          </p:nvPr>
        </p:nvPicPr>
        <mc:AlternateContent xmlns:ma="http://schemas.microsoft.com/office/mac/drawingml/2008/main">
          <mc:Choice Requires="ma">
            <p:blipFill>
              <a:blip r:embed="rId2"/>
              <a:srcRect l="282" t="-2819" r="350" b="-2125"/>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rcRect l="282" t="-2819" r="350" b="-2125"/>
              <a:stretch>
                <a:fillRect/>
              </a:stretch>
            </p:blipFill>
          </mc:Fallback>
        </mc:AlternateContent>
        <p:spPr>
          <a:xfrm>
            <a:off x="4267201" y="2616779"/>
            <a:ext cx="4699000" cy="3225222"/>
          </a:xfrm>
          <a:solidFill>
            <a:srgbClr val="CCFFCC"/>
          </a:solidFill>
        </p:spPr>
      </p:pic>
      <p:pic>
        <p:nvPicPr>
          <p:cNvPr id="11" name="Picture 10" descr="orient.gif"/>
          <p:cNvPicPr>
            <a:picLocks noChangeAspect="1"/>
          </p:cNvPicPr>
          <p:nvPr/>
        </p:nvPicPr>
        <p:blipFill>
          <a:blip r:embed="rId4"/>
          <a:stretch>
            <a:fillRect/>
          </a:stretch>
        </p:blipFill>
        <p:spPr>
          <a:xfrm>
            <a:off x="5279934" y="1155700"/>
            <a:ext cx="1756149" cy="1192171"/>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I’m going to tell you</a:t>
            </a:r>
            <a:endParaRPr lang="en-GB" dirty="0"/>
          </a:p>
        </p:txBody>
      </p:sp>
      <p:sp>
        <p:nvSpPr>
          <p:cNvPr id="3" name="Date Placeholder 2"/>
          <p:cNvSpPr>
            <a:spLocks noGrp="1"/>
          </p:cNvSpPr>
          <p:nvPr>
            <p:ph type="dt" sz="half" idx="10"/>
          </p:nvPr>
        </p:nvSpPr>
        <p:spPr/>
        <p:txBody>
          <a:bodyPr/>
          <a:lstStyle/>
          <a:p>
            <a:fld id="{23CD62D5-34D1-D64B-ACEC-1E88DD71BE07}" type="datetime4">
              <a:rPr lang="en-US" smtClean="0"/>
              <a:pPr/>
              <a:t>June 27, 2010</a:t>
            </a:fld>
            <a:endParaRPr lang="en-US"/>
          </a:p>
        </p:txBody>
      </p:sp>
      <p:sp>
        <p:nvSpPr>
          <p:cNvPr id="4" name="Footer Placeholder 3"/>
          <p:cNvSpPr>
            <a:spLocks noGrp="1"/>
          </p:cNvSpPr>
          <p:nvPr>
            <p:ph type="ftr" sz="quarter" idx="11"/>
          </p:nvPr>
        </p:nvSpPr>
        <p:spPr/>
        <p:txBody>
          <a:bodyPr/>
          <a:lstStyle/>
          <a:p>
            <a:r>
              <a:rPr lang="en-US" smtClean="0"/>
              <a:t>GONG 2010 / SOHO 24 Aix en Provence</a:t>
            </a:r>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2</a:t>
            </a:fld>
            <a:endParaRPr lang="en-US"/>
          </a:p>
        </p:txBody>
      </p:sp>
      <p:sp>
        <p:nvSpPr>
          <p:cNvPr id="6" name="Content Placeholder 5"/>
          <p:cNvSpPr>
            <a:spLocks noGrp="1"/>
          </p:cNvSpPr>
          <p:nvPr>
            <p:ph sz="quarter" idx="1"/>
          </p:nvPr>
        </p:nvSpPr>
        <p:spPr/>
        <p:txBody>
          <a:bodyPr/>
          <a:lstStyle/>
          <a:p>
            <a:pPr marL="514350" indent="-514350">
              <a:buFont typeface="+mj-lt"/>
              <a:buAutoNum type="arabicPeriod"/>
            </a:pPr>
            <a:r>
              <a:rPr lang="en-GB" dirty="0" smtClean="0"/>
              <a:t>Seismology of sunspots depends on both thermal and magnetic effects</a:t>
            </a:r>
          </a:p>
          <a:p>
            <a:pPr marL="777240" lvl="1" indent="-457200"/>
            <a:r>
              <a:rPr lang="en-GB" dirty="0" smtClean="0"/>
              <a:t>Ingression-control-correlation (holography) maps of sunspots</a:t>
            </a:r>
          </a:p>
          <a:p>
            <a:pPr marL="777240" lvl="1" indent="-457200"/>
            <a:r>
              <a:rPr lang="en-GB" dirty="0" smtClean="0"/>
              <a:t>How to disentangle using travel time maps?</a:t>
            </a:r>
          </a:p>
          <a:p>
            <a:pPr marL="560070" indent="-514350">
              <a:buFont typeface="+mj-lt"/>
              <a:buAutoNum type="arabicPeriod"/>
            </a:pPr>
            <a:r>
              <a:rPr lang="en-GB" dirty="0" smtClean="0"/>
              <a:t>Construct </a:t>
            </a:r>
            <a:r>
              <a:rPr lang="en-GB" dirty="0" err="1" smtClean="0"/>
              <a:t>umbral</a:t>
            </a:r>
            <a:r>
              <a:rPr lang="en-GB" dirty="0" smtClean="0"/>
              <a:t> models for fully compressible </a:t>
            </a:r>
            <a:r>
              <a:rPr lang="en-GB" dirty="0" err="1" smtClean="0"/>
              <a:t>radiative</a:t>
            </a:r>
            <a:r>
              <a:rPr lang="en-GB" dirty="0" smtClean="0"/>
              <a:t> </a:t>
            </a:r>
            <a:r>
              <a:rPr lang="en-GB" dirty="0" err="1" smtClean="0"/>
              <a:t>magnetoconvective</a:t>
            </a:r>
            <a:r>
              <a:rPr lang="en-GB" dirty="0" smtClean="0"/>
              <a:t> simulations</a:t>
            </a:r>
          </a:p>
          <a:p>
            <a:pPr marL="560070" indent="-514350">
              <a:buFont typeface="+mj-lt"/>
              <a:buAutoNum type="arabicPeriod"/>
            </a:pPr>
            <a:r>
              <a:rPr lang="en-GB" dirty="0" smtClean="0"/>
              <a:t>Apply linear acoustic simulations to </a:t>
            </a:r>
            <a:r>
              <a:rPr lang="en-GB" dirty="0" err="1" smtClean="0"/>
              <a:t>umbral</a:t>
            </a:r>
            <a:r>
              <a:rPr lang="en-GB" dirty="0" smtClean="0"/>
              <a:t> centre models to probe “thermal anomaly”</a:t>
            </a:r>
          </a:p>
          <a:p>
            <a:endParaRPr lang="en-GB"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normAutofit/>
          </a:bodyPr>
          <a:lstStyle/>
          <a:p>
            <a:endParaRPr lang="en-GB"/>
          </a:p>
        </p:txBody>
      </p:sp>
      <p:sp>
        <p:nvSpPr>
          <p:cNvPr id="5" name="Text Placeholder 4"/>
          <p:cNvSpPr>
            <a:spLocks noGrp="1"/>
          </p:cNvSpPr>
          <p:nvPr>
            <p:ph type="body" sz="half" idx="3"/>
          </p:nvPr>
        </p:nvSpPr>
        <p:spPr/>
        <p:txBody>
          <a:bodyPr>
            <a:normAutofit/>
          </a:bodyPr>
          <a:lstStyle/>
          <a:p>
            <a:endParaRPr lang="en-GB"/>
          </a:p>
        </p:txBody>
      </p:sp>
      <p:sp>
        <p:nvSpPr>
          <p:cNvPr id="4" name="Content Placeholder 3"/>
          <p:cNvSpPr>
            <a:spLocks noGrp="1"/>
          </p:cNvSpPr>
          <p:nvPr>
            <p:ph sz="half" idx="2"/>
          </p:nvPr>
        </p:nvSpPr>
        <p:spPr/>
        <p:txBody>
          <a:bodyPr/>
          <a:lstStyle/>
          <a:p>
            <a:endParaRPr lang="en-GB"/>
          </a:p>
        </p:txBody>
      </p:sp>
      <p:pic>
        <p:nvPicPr>
          <p:cNvPr id="7" name="Content Placeholder 6" descr="FIG09.eps"/>
          <p:cNvPicPr>
            <a:picLocks noGrp="1" noChangeAspect="1"/>
          </p:cNvPicPr>
          <p:nvPr>
            <p:ph sz="half" idx="4"/>
          </p:nvPr>
        </p:nvPicPr>
        <mc:AlternateContent xmlns:ma="http://schemas.microsoft.com/office/mac/drawingml/2008/main">
          <mc:Choice Requires="ma">
            <p:blipFill>
              <a:blip r:embed="rId2"/>
              <a:srcRect l="-12168" r="-12168"/>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rcRect l="-12168" r="-12168"/>
              <a:stretch>
                <a:fillRect/>
              </a:stretch>
            </p:blipFill>
          </mc:Fallback>
        </mc:AlternateContent>
        <p:spPr/>
      </p:pic>
      <p:sp>
        <p:nvSpPr>
          <p:cNvPr id="8" name="Date Placeholder 7"/>
          <p:cNvSpPr>
            <a:spLocks noGrp="1"/>
          </p:cNvSpPr>
          <p:nvPr>
            <p:ph type="dt" sz="half" idx="10"/>
          </p:nvPr>
        </p:nvSpPr>
        <p:spPr/>
        <p:txBody>
          <a:bodyPr/>
          <a:lstStyle/>
          <a:p>
            <a:fld id="{A09BFDE3-1A20-E144-9A1E-2DB2AF51448A}" type="datetime4">
              <a:rPr lang="en-US" smtClean="0"/>
              <a:pPr/>
              <a:t>June 27, 2010</a:t>
            </a:fld>
            <a:endParaRPr lang="en-US"/>
          </a:p>
        </p:txBody>
      </p:sp>
      <p:sp>
        <p:nvSpPr>
          <p:cNvPr id="9" name="Slide Number Placeholder 8"/>
          <p:cNvSpPr>
            <a:spLocks noGrp="1"/>
          </p:cNvSpPr>
          <p:nvPr>
            <p:ph type="sldNum" sz="quarter" idx="12"/>
          </p:nvPr>
        </p:nvSpPr>
        <p:spPr/>
        <p:txBody>
          <a:bodyPr/>
          <a:lstStyle/>
          <a:p>
            <a:fld id="{D19F6313-6147-DB4D-B858-5FCACD49F572}" type="slidenum">
              <a:rPr lang="en-US" smtClean="0"/>
              <a:pPr/>
              <a:t>20</a:t>
            </a:fld>
            <a:endParaRPr lang="en-US"/>
          </a:p>
        </p:txBody>
      </p:sp>
      <p:sp>
        <p:nvSpPr>
          <p:cNvPr id="10" name="Footer Placeholder 9"/>
          <p:cNvSpPr>
            <a:spLocks noGrp="1"/>
          </p:cNvSpPr>
          <p:nvPr>
            <p:ph type="ftr" sz="quarter" idx="11"/>
          </p:nvPr>
        </p:nvSpPr>
        <p:spPr/>
        <p:txBody>
          <a:bodyPr/>
          <a:lstStyle/>
          <a:p>
            <a:r>
              <a:rPr lang="en-US" smtClean="0"/>
              <a:t>GONG 2010 / SOHO 24 Aix en Provence</a:t>
            </a:r>
            <a:endParaRPr lang="en-U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idx="1"/>
          </p:nvPr>
        </p:nvSpPr>
        <p:spPr/>
        <p:txBody>
          <a:bodyPr/>
          <a:lstStyle/>
          <a:p>
            <a:endParaRPr lang="en-GB"/>
          </a:p>
        </p:txBody>
      </p:sp>
      <p:sp>
        <p:nvSpPr>
          <p:cNvPr id="5" name="Text Placeholder 4"/>
          <p:cNvSpPr>
            <a:spLocks noGrp="1"/>
          </p:cNvSpPr>
          <p:nvPr>
            <p:ph type="body" sz="half" idx="3"/>
          </p:nvPr>
        </p:nvSpPr>
        <p:spPr/>
        <p:txBody>
          <a:bodyPr/>
          <a:lstStyle/>
          <a:p>
            <a:endParaRPr lang="en-GB"/>
          </a:p>
        </p:txBody>
      </p:sp>
      <p:sp>
        <p:nvSpPr>
          <p:cNvPr id="4" name="Content Placeholder 3"/>
          <p:cNvSpPr>
            <a:spLocks noGrp="1"/>
          </p:cNvSpPr>
          <p:nvPr>
            <p:ph sz="half" idx="2"/>
          </p:nvPr>
        </p:nvSpPr>
        <p:spPr/>
        <p:txBody>
          <a:bodyPr/>
          <a:lstStyle/>
          <a:p>
            <a:endParaRPr lang="en-GB"/>
          </a:p>
        </p:txBody>
      </p:sp>
      <p:pic>
        <p:nvPicPr>
          <p:cNvPr id="7" name="Content Placeholder 6" descr="FIG12.eps"/>
          <p:cNvPicPr>
            <a:picLocks noGrp="1" noChangeAspect="1"/>
          </p:cNvPicPr>
          <p:nvPr>
            <p:ph sz="half" idx="4"/>
          </p:nvPr>
        </p:nvPicPr>
        <mc:AlternateContent xmlns:ma="http://schemas.microsoft.com/office/mac/drawingml/2008/main">
          <mc:Choice Requires="ma">
            <p:blipFill>
              <a:blip r:embed="rId2"/>
              <a:srcRect l="-12168" r="-12168"/>
              <a:stretch>
                <a:fillRect/>
              </a:stretch>
            </p:blipFill>
          </mc:Choice>
          <mc:Fallback xmlns:p="http://schemas.openxmlformats.org/presentationml/2006/main" xmlns:mv="urn:schemas-microsoft-com:mac:vml" xmlns:mc="http://schemas.openxmlformats.org/markup-compatibility/2006" xmlns:r="http://schemas.openxmlformats.org/officeDocument/2006/relationships" xmlns:a="http://schemas.openxmlformats.org/drawingml/2006/main" xmlns="">
            <p:blipFill>
              <a:blip r:embed="rId3"/>
              <a:srcRect l="-12168" r="-12168"/>
              <a:stretch>
                <a:fillRect/>
              </a:stretch>
            </p:blipFill>
          </mc:Fallback>
        </mc:AlternateContent>
        <p:spPr/>
      </p:pic>
      <p:sp>
        <p:nvSpPr>
          <p:cNvPr id="8" name="Date Placeholder 7"/>
          <p:cNvSpPr>
            <a:spLocks noGrp="1"/>
          </p:cNvSpPr>
          <p:nvPr>
            <p:ph type="dt" sz="half" idx="10"/>
          </p:nvPr>
        </p:nvSpPr>
        <p:spPr/>
        <p:txBody>
          <a:bodyPr/>
          <a:lstStyle/>
          <a:p>
            <a:fld id="{77CC7A3B-068E-8B4B-8D2A-6B34ED030923}" type="datetime4">
              <a:rPr lang="en-US" smtClean="0"/>
              <a:pPr/>
              <a:t>June 27, 2010</a:t>
            </a:fld>
            <a:endParaRPr lang="en-US"/>
          </a:p>
        </p:txBody>
      </p:sp>
      <p:sp>
        <p:nvSpPr>
          <p:cNvPr id="9" name="Slide Number Placeholder 8"/>
          <p:cNvSpPr>
            <a:spLocks noGrp="1"/>
          </p:cNvSpPr>
          <p:nvPr>
            <p:ph type="sldNum" sz="quarter" idx="12"/>
          </p:nvPr>
        </p:nvSpPr>
        <p:spPr/>
        <p:txBody>
          <a:bodyPr/>
          <a:lstStyle/>
          <a:p>
            <a:fld id="{D19F6313-6147-DB4D-B858-5FCACD49F572}" type="slidenum">
              <a:rPr lang="en-US" smtClean="0"/>
              <a:pPr/>
              <a:t>21</a:t>
            </a:fld>
            <a:endParaRPr lang="en-US"/>
          </a:p>
        </p:txBody>
      </p:sp>
      <p:sp>
        <p:nvSpPr>
          <p:cNvPr id="10" name="Footer Placeholder 9"/>
          <p:cNvSpPr>
            <a:spLocks noGrp="1"/>
          </p:cNvSpPr>
          <p:nvPr>
            <p:ph type="ftr" sz="quarter" idx="11"/>
          </p:nvPr>
        </p:nvSpPr>
        <p:spPr/>
        <p:txBody>
          <a:bodyPr/>
          <a:lstStyle/>
          <a:p>
            <a:r>
              <a:rPr lang="en-US" smtClean="0"/>
              <a:t>GONG 2010 / SOHO 24 Aix en Provence</a:t>
            </a: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Sunspot seismology: deep or shallow?</a:t>
            </a:r>
            <a:endParaRPr lang="en-US" dirty="0"/>
          </a:p>
        </p:txBody>
      </p:sp>
      <p:sp>
        <p:nvSpPr>
          <p:cNvPr id="3" name="Date Placeholder 2"/>
          <p:cNvSpPr>
            <a:spLocks noGrp="1"/>
          </p:cNvSpPr>
          <p:nvPr>
            <p:ph type="dt" sz="half" idx="10"/>
          </p:nvPr>
        </p:nvSpPr>
        <p:spPr/>
        <p:txBody>
          <a:bodyPr/>
          <a:lstStyle/>
          <a:p>
            <a:fld id="{23CD62D5-34D1-D64B-ACEC-1E88DD71BE07}" type="datetime4">
              <a:rPr lang="en-US" smtClean="0"/>
              <a:pPr/>
              <a:t>June 27, 2010</a:t>
            </a:fld>
            <a:endParaRPr lang="en-US"/>
          </a:p>
        </p:txBody>
      </p:sp>
      <p:sp>
        <p:nvSpPr>
          <p:cNvPr id="4" name="Footer Placeholder 3"/>
          <p:cNvSpPr>
            <a:spLocks noGrp="1"/>
          </p:cNvSpPr>
          <p:nvPr>
            <p:ph type="ftr" sz="quarter" idx="11"/>
          </p:nvPr>
        </p:nvSpPr>
        <p:spPr/>
        <p:txBody>
          <a:bodyPr/>
          <a:lstStyle/>
          <a:p>
            <a:r>
              <a:rPr lang="en-US" smtClean="0"/>
              <a:t>GONG 2010 / SOHO 24 Aix en Provence</a:t>
            </a:r>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3</a:t>
            </a:fld>
            <a:endParaRPr lang="en-US"/>
          </a:p>
        </p:txBody>
      </p:sp>
      <p:sp>
        <p:nvSpPr>
          <p:cNvPr id="6" name="Content Placeholder 5"/>
          <p:cNvSpPr>
            <a:spLocks noGrp="1"/>
          </p:cNvSpPr>
          <p:nvPr>
            <p:ph sz="quarter" idx="1"/>
          </p:nvPr>
        </p:nvSpPr>
        <p:spPr/>
        <p:txBody>
          <a:bodyPr/>
          <a:lstStyle/>
          <a:p>
            <a:r>
              <a:rPr lang="en-US" dirty="0" smtClean="0"/>
              <a:t>Increasing evidence that the seismology of sunspots is essentially a shallow (&lt;4 Mm) phenomenon </a:t>
            </a:r>
            <a:r>
              <a:rPr lang="en-US" sz="2000" dirty="0" smtClean="0"/>
              <a:t>[Lindsey &amp; Braun (2005a,b), </a:t>
            </a:r>
            <a:r>
              <a:rPr lang="en-US" sz="2000" dirty="0" err="1" smtClean="0"/>
              <a:t>Schunker</a:t>
            </a:r>
            <a:r>
              <a:rPr lang="en-US" sz="2000" dirty="0" smtClean="0"/>
              <a:t> et al (2005); </a:t>
            </a:r>
            <a:r>
              <a:rPr lang="en-US" sz="2000" dirty="0" err="1" smtClean="0"/>
              <a:t>Korzennik</a:t>
            </a:r>
            <a:r>
              <a:rPr lang="en-US" sz="2000" dirty="0" smtClean="0"/>
              <a:t> (2006); Braun &amp; Birch (2006); </a:t>
            </a:r>
            <a:r>
              <a:rPr lang="en-US" sz="2000" dirty="0" err="1" smtClean="0"/>
              <a:t>Gizon</a:t>
            </a:r>
            <a:r>
              <a:rPr lang="en-US" sz="2000" dirty="0" smtClean="0"/>
              <a:t>, </a:t>
            </a:r>
            <a:r>
              <a:rPr lang="en-US" sz="2000" dirty="0" err="1" smtClean="0"/>
              <a:t>Hanasoge</a:t>
            </a:r>
            <a:r>
              <a:rPr lang="en-US" sz="2000" dirty="0" smtClean="0"/>
              <a:t> &amp; Birch (2006), </a:t>
            </a:r>
            <a:r>
              <a:rPr lang="en-US" sz="2000" dirty="0" err="1" smtClean="0"/>
              <a:t>Hanasoge</a:t>
            </a:r>
            <a:r>
              <a:rPr lang="en-US" sz="2000" dirty="0" smtClean="0"/>
              <a:t> et al (2008)]</a:t>
            </a:r>
            <a:endParaRPr lang="en-US" dirty="0" smtClean="0">
              <a:solidFill>
                <a:prstClr val="black"/>
              </a:solidFill>
            </a:endParaRPr>
          </a:p>
          <a:p>
            <a:pPr lvl="1"/>
            <a:r>
              <a:rPr lang="en-US" dirty="0" smtClean="0"/>
              <a:t>Effect ~vanishes at low frequency</a:t>
            </a:r>
            <a:endParaRPr lang="en-US" dirty="0"/>
          </a:p>
        </p:txBody>
      </p:sp>
      <p:pic>
        <p:nvPicPr>
          <p:cNvPr id="7" name="Picture 6" descr="FIG03.eps"/>
          <p:cNvPicPr>
            <a:picLocks noChangeAspect="1"/>
          </p:cNvPicPr>
          <p:nvPr/>
        </p:nvPicPr>
        <mc:AlternateContent xmlns:ma="http://schemas.microsoft.com/office/mac/drawingml/2008/main">
          <mc:Choice Requires="ma">
            <p:blipFill>
              <a:blip r:embed="rId2"/>
              <a:srcRect l="16289" t="8148" r="13733" b="69136"/>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rcRect l="16289" t="8148" r="13733" b="69136"/>
              <a:stretch>
                <a:fillRect/>
              </a:stretch>
            </p:blipFill>
          </mc:Fallback>
        </mc:AlternateContent>
        <p:spPr>
          <a:xfrm>
            <a:off x="1100666" y="3522134"/>
            <a:ext cx="4796732" cy="2015066"/>
          </a:xfrm>
          <a:prstGeom prst="rect">
            <a:avLst/>
          </a:prstGeom>
        </p:spPr>
      </p:pic>
      <p:sp>
        <p:nvSpPr>
          <p:cNvPr id="8" name="TextBox 7"/>
          <p:cNvSpPr txBox="1"/>
          <p:nvPr/>
        </p:nvSpPr>
        <p:spPr>
          <a:xfrm>
            <a:off x="1083733" y="5494867"/>
            <a:ext cx="7767190" cy="830997"/>
          </a:xfrm>
          <a:prstGeom prst="rect">
            <a:avLst/>
          </a:prstGeom>
          <a:noFill/>
        </p:spPr>
        <p:txBody>
          <a:bodyPr wrap="square" rtlCol="0">
            <a:spAutoFit/>
          </a:bodyPr>
          <a:lstStyle/>
          <a:p>
            <a:r>
              <a:rPr lang="en-US" sz="1200" dirty="0" smtClean="0">
                <a:latin typeface="+mn-lt"/>
              </a:rPr>
              <a:t>The phase, </a:t>
            </a:r>
            <a:r>
              <a:rPr lang="en-US" sz="1200" dirty="0" err="1" smtClean="0">
                <a:latin typeface="+mn-lt"/>
              </a:rPr>
              <a:t>φ</a:t>
            </a:r>
            <a:r>
              <a:rPr lang="en-US" sz="1200" baseline="-25000" dirty="0" smtClean="0">
                <a:latin typeface="+mn-lt"/>
              </a:rPr>
              <a:t>−</a:t>
            </a:r>
            <a:r>
              <a:rPr lang="en-US" sz="1200" dirty="0" smtClean="0">
                <a:latin typeface="+mn-lt"/>
              </a:rPr>
              <a:t>, of the ingression control correlation, </a:t>
            </a:r>
            <a:r>
              <a:rPr lang="en-US" sz="1200" i="1" dirty="0" smtClean="0">
                <a:latin typeface="+mn-lt"/>
              </a:rPr>
              <a:t>C</a:t>
            </a:r>
            <a:r>
              <a:rPr lang="en-US" sz="1200" baseline="-25000" dirty="0" smtClean="0">
                <a:latin typeface="+mn-lt"/>
              </a:rPr>
              <a:t>LC−</a:t>
            </a:r>
            <a:r>
              <a:rPr lang="en-US" sz="1200" dirty="0" smtClean="0">
                <a:latin typeface="+mn-lt"/>
              </a:rPr>
              <a:t>, integrated over 1-mHz pass  bands  centered at—proceeding from left-to-right—2, 3, 4, and 5 </a:t>
            </a:r>
            <a:r>
              <a:rPr lang="en-US" sz="1200" dirty="0" err="1" smtClean="0">
                <a:latin typeface="+mn-lt"/>
              </a:rPr>
              <a:t>mHz</a:t>
            </a:r>
            <a:r>
              <a:rPr lang="en-US" sz="1200" dirty="0" smtClean="0">
                <a:latin typeface="+mn-lt"/>
              </a:rPr>
              <a:t> is mapped in the </a:t>
            </a:r>
            <a:r>
              <a:rPr lang="en-US" sz="1200" dirty="0" err="1" smtClean="0">
                <a:latin typeface="+mn-lt"/>
              </a:rPr>
              <a:t>neighbourhood</a:t>
            </a:r>
            <a:r>
              <a:rPr lang="en-US" sz="1200" dirty="0" smtClean="0">
                <a:latin typeface="+mn-lt"/>
              </a:rPr>
              <a:t> of AR9902 on 2004 April 12. The gray scale (right) calibrates the phase of the control correlation in radians. The penumbral and center-</a:t>
            </a:r>
            <a:r>
              <a:rPr lang="en-US" sz="1200" dirty="0" err="1" smtClean="0">
                <a:latin typeface="+mn-lt"/>
              </a:rPr>
              <a:t>umbral</a:t>
            </a:r>
            <a:r>
              <a:rPr lang="en-US" sz="1200" dirty="0" smtClean="0">
                <a:latin typeface="+mn-lt"/>
              </a:rPr>
              <a:t> phase signatures increase sharply with frequency, </a:t>
            </a:r>
            <a:r>
              <a:rPr lang="en-US" sz="1200" dirty="0" err="1" smtClean="0">
                <a:latin typeface="+mn-lt"/>
                <a:cs typeface="Symbol" charset="2"/>
              </a:rPr>
              <a:t>ν</a:t>
            </a:r>
            <a:r>
              <a:rPr lang="en-US" sz="1200" dirty="0" smtClean="0">
                <a:latin typeface="+mn-lt"/>
              </a:rPr>
              <a:t>, from insignificance at 2 </a:t>
            </a:r>
            <a:r>
              <a:rPr lang="en-US" sz="1200" dirty="0" err="1" smtClean="0">
                <a:latin typeface="+mn-lt"/>
              </a:rPr>
              <a:t>mHz</a:t>
            </a:r>
            <a:r>
              <a:rPr lang="en-US" sz="1200" dirty="0" smtClean="0">
                <a:latin typeface="+mn-lt"/>
              </a:rPr>
              <a:t> to clearly significant at 4 and 5 </a:t>
            </a:r>
            <a:r>
              <a:rPr lang="en-US" sz="1200" dirty="0" err="1" smtClean="0">
                <a:latin typeface="+mn-lt"/>
              </a:rPr>
              <a:t>mHz</a:t>
            </a:r>
            <a:r>
              <a:rPr lang="en-US" sz="1200" dirty="0" smtClean="0">
                <a:latin typeface="+mn-lt"/>
              </a:rPr>
              <a:t>.  [Pupil: 16.5 – 48 Mm]</a:t>
            </a:r>
            <a:endParaRPr lang="en-US" sz="1200" dirty="0">
              <a:latin typeface="+mn-lt"/>
            </a:endParaRPr>
          </a:p>
        </p:txBody>
      </p:sp>
      <p:pic>
        <p:nvPicPr>
          <p:cNvPr id="10" name="Picture 9" descr="FIG01w.eps"/>
          <p:cNvPicPr>
            <a:picLocks noChangeAspect="1"/>
          </p:cNvPicPr>
          <p:nvPr/>
        </p:nvPicPr>
        <mc:AlternateContent xmlns:ma="http://schemas.microsoft.com/office/mac/drawingml/2008/main">
          <mc:Choice Requires="ma">
            <p:blipFill>
              <a:blip r:embed="rId4"/>
              <a:srcRect l="50184" t="8404" r="5941" b="72650"/>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5"/>
              <a:srcRect l="50184" t="8404" r="5941" b="72650"/>
              <a:stretch>
                <a:fillRect/>
              </a:stretch>
            </p:blipFill>
          </mc:Fallback>
        </mc:AlternateContent>
        <p:spPr>
          <a:xfrm>
            <a:off x="5929923" y="3634154"/>
            <a:ext cx="2989385" cy="1670538"/>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Sunspot seismology: magnetic or thermal?</a:t>
            </a:r>
            <a:endParaRPr lang="en-US" dirty="0"/>
          </a:p>
        </p:txBody>
      </p:sp>
      <p:sp>
        <p:nvSpPr>
          <p:cNvPr id="3" name="Date Placeholder 2"/>
          <p:cNvSpPr>
            <a:spLocks noGrp="1"/>
          </p:cNvSpPr>
          <p:nvPr>
            <p:ph type="dt" sz="half" idx="10"/>
          </p:nvPr>
        </p:nvSpPr>
        <p:spPr/>
        <p:txBody>
          <a:bodyPr/>
          <a:lstStyle/>
          <a:p>
            <a:fld id="{23CD62D5-34D1-D64B-ACEC-1E88DD71BE07}" type="datetime4">
              <a:rPr lang="en-US" smtClean="0"/>
              <a:pPr/>
              <a:t>June 27, 2010</a:t>
            </a:fld>
            <a:endParaRPr lang="en-US"/>
          </a:p>
        </p:txBody>
      </p:sp>
      <p:sp>
        <p:nvSpPr>
          <p:cNvPr id="4" name="Footer Placeholder 3"/>
          <p:cNvSpPr>
            <a:spLocks noGrp="1"/>
          </p:cNvSpPr>
          <p:nvPr>
            <p:ph type="ftr" sz="quarter" idx="11"/>
          </p:nvPr>
        </p:nvSpPr>
        <p:spPr/>
        <p:txBody>
          <a:bodyPr/>
          <a:lstStyle/>
          <a:p>
            <a:r>
              <a:rPr lang="en-US" smtClean="0"/>
              <a:t>GONG 2010 / SOHO 24 Aix en Provence</a:t>
            </a:r>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4</a:t>
            </a:fld>
            <a:endParaRPr lang="en-US"/>
          </a:p>
        </p:txBody>
      </p:sp>
      <p:sp>
        <p:nvSpPr>
          <p:cNvPr id="6" name="Content Placeholder 5"/>
          <p:cNvSpPr>
            <a:spLocks noGrp="1"/>
          </p:cNvSpPr>
          <p:nvPr>
            <p:ph sz="quarter" idx="1"/>
          </p:nvPr>
        </p:nvSpPr>
        <p:spPr/>
        <p:txBody>
          <a:bodyPr/>
          <a:lstStyle/>
          <a:p>
            <a:r>
              <a:rPr lang="en-US" dirty="0" err="1" smtClean="0"/>
              <a:t>Moradi</a:t>
            </a:r>
            <a:r>
              <a:rPr lang="en-US" dirty="0" smtClean="0"/>
              <a:t> &amp; Cally (2008): travel-time perturbations for high-</a:t>
            </a:r>
            <a:r>
              <a:rPr lang="en-US" dirty="0" err="1" smtClean="0">
                <a:latin typeface="Brush Script MT Italic"/>
                <a:cs typeface="Brush Script MT Italic"/>
              </a:rPr>
              <a:t>l</a:t>
            </a:r>
            <a:r>
              <a:rPr lang="en-US" dirty="0" smtClean="0"/>
              <a:t> rays skipping across penumbrae are predominantly magnetic</a:t>
            </a:r>
          </a:p>
          <a:p>
            <a:r>
              <a:rPr lang="en-US" dirty="0" smtClean="0"/>
              <a:t>Cally (MNRAS, 2009): </a:t>
            </a:r>
            <a:r>
              <a:rPr lang="en-US" i="1" dirty="0" smtClean="0"/>
              <a:t>“A useful rule-of-thumb appears to be that travel-time perturbations in umbrae are predominantly thermal, whereas in penumbrae they are mostly magnetic”</a:t>
            </a:r>
          </a:p>
          <a:p>
            <a:r>
              <a:rPr lang="en-US" dirty="0" err="1" smtClean="0"/>
              <a:t>Umbral</a:t>
            </a:r>
            <a:r>
              <a:rPr lang="en-US" dirty="0" smtClean="0"/>
              <a:t> magnetic field near-vertical</a:t>
            </a:r>
          </a:p>
          <a:p>
            <a:pPr lvl="1"/>
            <a:r>
              <a:rPr lang="en-US" dirty="0" smtClean="0"/>
              <a:t>Therefore near-vertical waves (low-</a:t>
            </a:r>
            <a:r>
              <a:rPr lang="en-US" dirty="0" err="1" smtClean="0">
                <a:latin typeface="Brush Script MT Italic"/>
                <a:cs typeface="Brush Script MT Italic"/>
              </a:rPr>
              <a:t>l</a:t>
            </a:r>
            <a:r>
              <a:rPr lang="en-US" dirty="0" smtClean="0"/>
              <a:t>) from below interact only weakly with the field</a:t>
            </a:r>
          </a:p>
          <a:p>
            <a:pPr lvl="1"/>
            <a:r>
              <a:rPr lang="en-US" b="1" dirty="0" smtClean="0">
                <a:solidFill>
                  <a:srgbClr val="FF0000"/>
                </a:solidFill>
              </a:rPr>
              <a:t>Use low-</a:t>
            </a:r>
            <a:r>
              <a:rPr lang="en-US" b="1" dirty="0" err="1" smtClean="0">
                <a:solidFill>
                  <a:srgbClr val="FF0000"/>
                </a:solidFill>
                <a:latin typeface="Brush Script MT Italic"/>
                <a:cs typeface="Brush Script MT Italic"/>
              </a:rPr>
              <a:t>l</a:t>
            </a:r>
            <a:r>
              <a:rPr lang="en-US" b="1" dirty="0" smtClean="0">
                <a:solidFill>
                  <a:srgbClr val="FF0000"/>
                </a:solidFill>
              </a:rPr>
              <a:t> waves to probe </a:t>
            </a:r>
            <a:r>
              <a:rPr lang="en-US" b="1" dirty="0" err="1" smtClean="0">
                <a:solidFill>
                  <a:srgbClr val="FF0000"/>
                </a:solidFill>
              </a:rPr>
              <a:t>umbral</a:t>
            </a:r>
            <a:r>
              <a:rPr lang="en-US" b="1" dirty="0" smtClean="0">
                <a:solidFill>
                  <a:srgbClr val="FF0000"/>
                </a:solidFill>
              </a:rPr>
              <a:t> “thermal” structure</a:t>
            </a:r>
            <a:endParaRPr lang="en-US" b="1" dirty="0">
              <a:solidFill>
                <a:srgbClr val="FF0000"/>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Near-vertical wave hardly sees near-vertical </a:t>
            </a:r>
            <a:r>
              <a:rPr lang="en-GB" b="1" dirty="0" smtClean="0"/>
              <a:t>B</a:t>
            </a:r>
            <a:endParaRPr lang="en-GB" b="1" dirty="0"/>
          </a:p>
        </p:txBody>
      </p:sp>
      <p:sp>
        <p:nvSpPr>
          <p:cNvPr id="3" name="Date Placeholder 2"/>
          <p:cNvSpPr>
            <a:spLocks noGrp="1"/>
          </p:cNvSpPr>
          <p:nvPr>
            <p:ph type="dt" sz="half" idx="10"/>
          </p:nvPr>
        </p:nvSpPr>
        <p:spPr/>
        <p:txBody>
          <a:bodyPr/>
          <a:lstStyle/>
          <a:p>
            <a:fld id="{23CD62D5-34D1-D64B-ACEC-1E88DD71BE07}" type="datetime4">
              <a:rPr lang="en-US" smtClean="0"/>
              <a:pPr/>
              <a:t>June 27, 2010</a:t>
            </a:fld>
            <a:endParaRPr lang="en-US"/>
          </a:p>
        </p:txBody>
      </p:sp>
      <p:sp>
        <p:nvSpPr>
          <p:cNvPr id="4" name="Footer Placeholder 3"/>
          <p:cNvSpPr>
            <a:spLocks noGrp="1"/>
          </p:cNvSpPr>
          <p:nvPr>
            <p:ph type="ftr" sz="quarter" idx="11"/>
          </p:nvPr>
        </p:nvSpPr>
        <p:spPr/>
        <p:txBody>
          <a:bodyPr/>
          <a:lstStyle/>
          <a:p>
            <a:r>
              <a:rPr lang="en-US" smtClean="0"/>
              <a:t>GONG 2010 / SOHO 24 Aix en Provence</a:t>
            </a:r>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5</a:t>
            </a:fld>
            <a:endParaRPr lang="en-US"/>
          </a:p>
        </p:txBody>
      </p:sp>
      <p:pic>
        <p:nvPicPr>
          <p:cNvPr id="8" name="Picture 7" descr="orient.gif"/>
          <p:cNvPicPr>
            <a:picLocks noChangeAspect="1"/>
          </p:cNvPicPr>
          <p:nvPr/>
        </p:nvPicPr>
        <p:blipFill>
          <a:blip r:embed="rId2"/>
          <a:stretch>
            <a:fillRect/>
          </a:stretch>
        </p:blipFill>
        <p:spPr>
          <a:xfrm>
            <a:off x="7204472" y="862623"/>
            <a:ext cx="1756149" cy="1192171"/>
          </a:xfrm>
          <a:prstGeom prst="rect">
            <a:avLst/>
          </a:prstGeom>
        </p:spPr>
      </p:pic>
      <p:pic>
        <p:nvPicPr>
          <p:cNvPr id="12" name="Content Placeholder 11" descr="dt7_20.pdf"/>
          <p:cNvPicPr>
            <a:picLocks noGrp="1" noChangeAspect="1"/>
          </p:cNvPicPr>
          <p:nvPr>
            <p:ph sz="quarter" idx="1"/>
          </p:nvPr>
        </p:nvPicPr>
        <mc:AlternateContent xmlns:ma="http://schemas.microsoft.com/office/mac/drawingml/2008/main">
          <mc:Choice Requires="ma">
            <p:blipFill>
              <a:blip r:embed="rId3"/>
              <a:srcRect l="-6436" r="-6436"/>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4"/>
              <a:srcRect l="-6436" r="-6436"/>
              <a:stretch>
                <a:fillRect/>
              </a:stretch>
            </p:blipFill>
          </mc:Fallback>
        </mc:AlternateContent>
        <p:spPr>
          <a:xfrm>
            <a:off x="855784" y="1983153"/>
            <a:ext cx="7111415" cy="4183185"/>
          </a:xfrm>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GB" dirty="0" smtClean="0"/>
              <a:t>Atmosphere’s taken from time-averaged </a:t>
            </a:r>
            <a:r>
              <a:rPr lang="en-GB" dirty="0" err="1" smtClean="0"/>
              <a:t>Rempel</a:t>
            </a:r>
            <a:r>
              <a:rPr lang="en-GB" dirty="0" smtClean="0"/>
              <a:t> et al simulations</a:t>
            </a:r>
            <a:endParaRPr lang="en-GB" dirty="0"/>
          </a:p>
        </p:txBody>
      </p:sp>
      <p:sp>
        <p:nvSpPr>
          <p:cNvPr id="4" name="Date Placeholder 3"/>
          <p:cNvSpPr>
            <a:spLocks noGrp="1"/>
          </p:cNvSpPr>
          <p:nvPr>
            <p:ph type="dt" sz="half" idx="10"/>
          </p:nvPr>
        </p:nvSpPr>
        <p:spPr/>
        <p:txBody>
          <a:bodyPr/>
          <a:lstStyle/>
          <a:p>
            <a:fld id="{5E1F2275-1A81-D148-9729-4D858BDA5C80}" type="datetime4">
              <a:rPr lang="en-US" smtClean="0"/>
              <a:pPr/>
              <a:t>June 27, 2010</a:t>
            </a:fld>
            <a:endParaRPr lang="en-US"/>
          </a:p>
        </p:txBody>
      </p:sp>
      <p:sp>
        <p:nvSpPr>
          <p:cNvPr id="6" name="Slide Number Placeholder 5"/>
          <p:cNvSpPr>
            <a:spLocks noGrp="1"/>
          </p:cNvSpPr>
          <p:nvPr>
            <p:ph type="sldNum" sz="quarter" idx="12"/>
          </p:nvPr>
        </p:nvSpPr>
        <p:spPr/>
        <p:txBody>
          <a:bodyPr/>
          <a:lstStyle/>
          <a:p>
            <a:fld id="{D19F6313-6147-DB4D-B858-5FCACD49F572}" type="slidenum">
              <a:rPr lang="en-US" smtClean="0"/>
              <a:pPr/>
              <a:t>6</a:t>
            </a:fld>
            <a:endParaRPr lang="en-US"/>
          </a:p>
        </p:txBody>
      </p:sp>
      <p:sp>
        <p:nvSpPr>
          <p:cNvPr id="7" name="Footer Placeholder 6"/>
          <p:cNvSpPr>
            <a:spLocks noGrp="1"/>
          </p:cNvSpPr>
          <p:nvPr>
            <p:ph type="ftr" sz="quarter" idx="11"/>
          </p:nvPr>
        </p:nvSpPr>
        <p:spPr/>
        <p:txBody>
          <a:bodyPr/>
          <a:lstStyle/>
          <a:p>
            <a:r>
              <a:rPr lang="en-US" smtClean="0"/>
              <a:t>GONG 2010 / SOHO 24 Aix en Provence</a:t>
            </a:r>
            <a:endParaRPr lang="en-US"/>
          </a:p>
        </p:txBody>
      </p:sp>
      <p:sp>
        <p:nvSpPr>
          <p:cNvPr id="13" name="Content Placeholder 12"/>
          <p:cNvSpPr>
            <a:spLocks noGrp="1"/>
          </p:cNvSpPr>
          <p:nvPr>
            <p:ph sz="quarter" idx="1"/>
          </p:nvPr>
        </p:nvSpPr>
        <p:spPr>
          <a:xfrm>
            <a:off x="914400" y="1643184"/>
            <a:ext cx="7772400" cy="2479431"/>
          </a:xfrm>
        </p:spPr>
        <p:txBody>
          <a:bodyPr>
            <a:normAutofit fontScale="77500" lnSpcReduction="20000"/>
          </a:bodyPr>
          <a:lstStyle/>
          <a:p>
            <a:r>
              <a:rPr lang="en-GB" dirty="0" smtClean="0"/>
              <a:t>Low resolution (96 km × 32 km) 10</a:t>
            </a:r>
            <a:r>
              <a:rPr lang="en-GB" baseline="30000" dirty="0" smtClean="0"/>
              <a:t>22</a:t>
            </a:r>
            <a:r>
              <a:rPr lang="en-GB" dirty="0" smtClean="0"/>
              <a:t> Maxwell sunspot [LRRMC model]</a:t>
            </a:r>
          </a:p>
          <a:p>
            <a:r>
              <a:rPr lang="en-GB" dirty="0" smtClean="0"/>
              <a:t>26 hr simulation in 49 Mm × 8 Mm box (high res can’t run that long)</a:t>
            </a:r>
          </a:p>
          <a:p>
            <a:r>
              <a:rPr lang="en-GB" dirty="0" smtClean="0"/>
              <a:t>No penumbra (insufficient resolution)</a:t>
            </a:r>
          </a:p>
          <a:p>
            <a:r>
              <a:rPr lang="en-GB" dirty="0" smtClean="0"/>
              <a:t>Average atmosphere over 24-26 hrs: </a:t>
            </a:r>
            <a:r>
              <a:rPr lang="en-GB" i="1" dirty="0" smtClean="0"/>
              <a:t>LRRMC-25</a:t>
            </a:r>
          </a:p>
          <a:p>
            <a:r>
              <a:rPr lang="en-GB" dirty="0" smtClean="0"/>
              <a:t>~700 km Wilson depression</a:t>
            </a:r>
          </a:p>
          <a:p>
            <a:r>
              <a:rPr lang="en-GB" dirty="0" smtClean="0"/>
              <a:t>Initiated with unrealistically strong flux tube that results in (probably) too large enthalpy deficit: hence less “extreme” </a:t>
            </a:r>
            <a:r>
              <a:rPr lang="en-GB" i="1" dirty="0" smtClean="0"/>
              <a:t>GHSE-07</a:t>
            </a:r>
            <a:r>
              <a:rPr lang="en-GB" dirty="0" smtClean="0"/>
              <a:t> model with Wilson depression ~400 km</a:t>
            </a:r>
            <a:endParaRPr lang="en-GB" dirty="0"/>
          </a:p>
        </p:txBody>
      </p:sp>
      <p:pic>
        <p:nvPicPr>
          <p:cNvPr id="14" name="Content Placeholder 9" descr="FIG04.png"/>
          <p:cNvPicPr>
            <a:picLocks noChangeAspect="1"/>
          </p:cNvPicPr>
          <p:nvPr/>
        </p:nvPicPr>
        <p:blipFill>
          <a:blip r:embed="rId2"/>
          <a:srcRect t="1444" b="3951"/>
          <a:stretch>
            <a:fillRect/>
          </a:stretch>
        </p:blipFill>
        <p:spPr>
          <a:xfrm>
            <a:off x="914400" y="4318001"/>
            <a:ext cx="7772400" cy="1621692"/>
          </a:xfrm>
          <a:prstGeom prst="rect">
            <a:avLst/>
          </a:prstGeo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3CD62D5-34D1-D64B-ACEC-1E88DD71BE07}" type="datetime4">
              <a:rPr lang="en-US" smtClean="0"/>
              <a:pPr/>
              <a:t>June 27, 2010</a:t>
            </a:fld>
            <a:endParaRPr lang="en-US"/>
          </a:p>
        </p:txBody>
      </p:sp>
      <p:sp>
        <p:nvSpPr>
          <p:cNvPr id="4" name="Footer Placeholder 3"/>
          <p:cNvSpPr>
            <a:spLocks noGrp="1"/>
          </p:cNvSpPr>
          <p:nvPr>
            <p:ph type="ftr" sz="quarter" idx="11"/>
          </p:nvPr>
        </p:nvSpPr>
        <p:spPr/>
        <p:txBody>
          <a:bodyPr/>
          <a:lstStyle/>
          <a:p>
            <a:r>
              <a:rPr lang="en-US" smtClean="0"/>
              <a:t>GONG 2010 / SOHO 24 Aix en Provence</a:t>
            </a:r>
            <a:endParaRPr lang="en-US"/>
          </a:p>
        </p:txBody>
      </p:sp>
      <p:sp>
        <p:nvSpPr>
          <p:cNvPr id="5" name="Slide Number Placeholder 4"/>
          <p:cNvSpPr>
            <a:spLocks noGrp="1"/>
          </p:cNvSpPr>
          <p:nvPr>
            <p:ph type="sldNum" sz="quarter" idx="12"/>
          </p:nvPr>
        </p:nvSpPr>
        <p:spPr/>
        <p:txBody>
          <a:bodyPr/>
          <a:lstStyle/>
          <a:p>
            <a:fld id="{D19F6313-6147-DB4D-B858-5FCACD49F572}" type="slidenum">
              <a:rPr lang="en-US" smtClean="0"/>
              <a:pPr/>
              <a:t>7</a:t>
            </a:fld>
            <a:endParaRPr lang="en-US"/>
          </a:p>
        </p:txBody>
      </p:sp>
      <p:pic>
        <p:nvPicPr>
          <p:cNvPr id="7" name="ic_B_helio_fast.mov">
            <a:hlinkClick r:id="" action="ppaction://media"/>
          </p:cNvPr>
          <p:cNvPicPr/>
          <p:nvPr>
            <a:videoFile r:link="rId1"/>
          </p:nvPr>
        </p:nvPicPr>
        <p:blipFill>
          <a:blip r:embed="rId3"/>
          <a:stretch>
            <a:fillRect/>
          </a:stretch>
        </p:blipFill>
        <p:spPr>
          <a:xfrm>
            <a:off x="3878384" y="316523"/>
            <a:ext cx="5080000" cy="5892800"/>
          </a:xfrm>
          <a:prstGeom prst="rect">
            <a:avLst/>
          </a:prstGeom>
        </p:spPr>
      </p:pic>
      <p:sp>
        <p:nvSpPr>
          <p:cNvPr id="8" name="TextBox 7"/>
          <p:cNvSpPr txBox="1"/>
          <p:nvPr/>
        </p:nvSpPr>
        <p:spPr>
          <a:xfrm>
            <a:off x="312614" y="4493846"/>
            <a:ext cx="3321539" cy="1569660"/>
          </a:xfrm>
          <a:prstGeom prst="rect">
            <a:avLst/>
          </a:prstGeom>
          <a:noFill/>
        </p:spPr>
        <p:txBody>
          <a:bodyPr wrap="square" rtlCol="0">
            <a:spAutoFit/>
          </a:bodyPr>
          <a:lstStyle/>
          <a:p>
            <a:r>
              <a:rPr lang="en-GB" sz="1600" dirty="0" smtClean="0"/>
              <a:t>Bottom panel: magnetic field strength in a vertical slice through sunspot centre. Maximum field at base around 10 </a:t>
            </a:r>
            <a:r>
              <a:rPr lang="en-GB" sz="1600" dirty="0" err="1" smtClean="0"/>
              <a:t>kG</a:t>
            </a:r>
            <a:r>
              <a:rPr lang="en-GB" sz="1600" dirty="0" smtClean="0"/>
              <a:t>. Evolution between 3 hrs and 15 hrs. [Courtesy Matthias </a:t>
            </a:r>
            <a:r>
              <a:rPr lang="en-GB" sz="1600" dirty="0" err="1" smtClean="0"/>
              <a:t>Rempel</a:t>
            </a:r>
            <a:r>
              <a:rPr lang="en-GB" sz="1600" dirty="0" smtClean="0"/>
              <a:t>]</a:t>
            </a:r>
            <a:endParaRPr lang="en-GB" sz="1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56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Model umbrae with Wilson depression</a:t>
            </a:r>
            <a:endParaRPr lang="en-GB" dirty="0"/>
          </a:p>
        </p:txBody>
      </p:sp>
      <p:sp>
        <p:nvSpPr>
          <p:cNvPr id="3" name="Text Placeholder 2"/>
          <p:cNvSpPr>
            <a:spLocks noGrp="1"/>
          </p:cNvSpPr>
          <p:nvPr>
            <p:ph type="body" idx="1"/>
          </p:nvPr>
        </p:nvSpPr>
        <p:spPr/>
        <p:txBody>
          <a:bodyPr>
            <a:normAutofit fontScale="70000" lnSpcReduction="20000"/>
          </a:bodyPr>
          <a:lstStyle/>
          <a:p>
            <a:r>
              <a:rPr lang="en-GB" dirty="0" smtClean="0"/>
              <a:t>“</a:t>
            </a:r>
            <a:r>
              <a:rPr lang="en-GB" i="1" dirty="0" smtClean="0"/>
              <a:t>Low Resolution </a:t>
            </a:r>
            <a:r>
              <a:rPr lang="en-GB" i="1" dirty="0" err="1" smtClean="0"/>
              <a:t>Radiative</a:t>
            </a:r>
            <a:r>
              <a:rPr lang="en-GB" i="1" dirty="0" smtClean="0"/>
              <a:t>-Convective-Magnetic</a:t>
            </a:r>
            <a:r>
              <a:rPr lang="en-GB" dirty="0" smtClean="0"/>
              <a:t>” model based on </a:t>
            </a:r>
            <a:r>
              <a:rPr lang="en-GB" dirty="0" err="1" smtClean="0"/>
              <a:t>Rempel</a:t>
            </a:r>
            <a:r>
              <a:rPr lang="en-GB" dirty="0" smtClean="0"/>
              <a:t> et al (2009)</a:t>
            </a:r>
          </a:p>
        </p:txBody>
      </p:sp>
      <p:sp>
        <p:nvSpPr>
          <p:cNvPr id="5" name="Text Placeholder 4"/>
          <p:cNvSpPr>
            <a:spLocks noGrp="1"/>
          </p:cNvSpPr>
          <p:nvPr>
            <p:ph type="body" sz="half" idx="3"/>
          </p:nvPr>
        </p:nvSpPr>
        <p:spPr>
          <a:xfrm>
            <a:off x="4953000" y="1447800"/>
            <a:ext cx="3733800" cy="515815"/>
          </a:xfrm>
        </p:spPr>
        <p:txBody>
          <a:bodyPr>
            <a:normAutofit/>
          </a:bodyPr>
          <a:lstStyle/>
          <a:p>
            <a:r>
              <a:rPr lang="en-GB" dirty="0" smtClean="0"/>
              <a:t>LRRMC-25 model</a:t>
            </a:r>
            <a:endParaRPr lang="en-GB" dirty="0"/>
          </a:p>
        </p:txBody>
      </p:sp>
      <p:sp>
        <p:nvSpPr>
          <p:cNvPr id="8" name="Date Placeholder 7"/>
          <p:cNvSpPr>
            <a:spLocks noGrp="1"/>
          </p:cNvSpPr>
          <p:nvPr>
            <p:ph type="dt" sz="half" idx="10"/>
          </p:nvPr>
        </p:nvSpPr>
        <p:spPr/>
        <p:txBody>
          <a:bodyPr/>
          <a:lstStyle/>
          <a:p>
            <a:fld id="{6C556C8E-C2C5-A245-97B6-2787C3E7B117}" type="datetime4">
              <a:rPr lang="en-US" smtClean="0"/>
              <a:pPr/>
              <a:t>June 27, 2010</a:t>
            </a:fld>
            <a:endParaRPr lang="en-US"/>
          </a:p>
        </p:txBody>
      </p:sp>
      <p:sp>
        <p:nvSpPr>
          <p:cNvPr id="9" name="Slide Number Placeholder 8"/>
          <p:cNvSpPr>
            <a:spLocks noGrp="1"/>
          </p:cNvSpPr>
          <p:nvPr>
            <p:ph type="sldNum" sz="quarter" idx="12"/>
          </p:nvPr>
        </p:nvSpPr>
        <p:spPr/>
        <p:txBody>
          <a:bodyPr/>
          <a:lstStyle/>
          <a:p>
            <a:fld id="{D19F6313-6147-DB4D-B858-5FCACD49F572}" type="slidenum">
              <a:rPr lang="en-US" smtClean="0"/>
              <a:pPr/>
              <a:t>8</a:t>
            </a:fld>
            <a:endParaRPr lang="en-US"/>
          </a:p>
        </p:txBody>
      </p:sp>
      <p:sp>
        <p:nvSpPr>
          <p:cNvPr id="10" name="Footer Placeholder 9"/>
          <p:cNvSpPr>
            <a:spLocks noGrp="1"/>
          </p:cNvSpPr>
          <p:nvPr>
            <p:ph type="ftr" sz="quarter" idx="11"/>
          </p:nvPr>
        </p:nvSpPr>
        <p:spPr/>
        <p:txBody>
          <a:bodyPr/>
          <a:lstStyle/>
          <a:p>
            <a:r>
              <a:rPr lang="en-US" smtClean="0"/>
              <a:t>GONG 2010 / SOHO 24 Aix en Provence</a:t>
            </a:r>
            <a:endParaRPr lang="en-US"/>
          </a:p>
        </p:txBody>
      </p:sp>
      <p:sp>
        <p:nvSpPr>
          <p:cNvPr id="15" name="TextBox 14"/>
          <p:cNvSpPr txBox="1"/>
          <p:nvPr/>
        </p:nvSpPr>
        <p:spPr>
          <a:xfrm>
            <a:off x="4845539" y="5441461"/>
            <a:ext cx="3917462" cy="523220"/>
          </a:xfrm>
          <a:prstGeom prst="rect">
            <a:avLst/>
          </a:prstGeom>
          <a:noFill/>
        </p:spPr>
        <p:txBody>
          <a:bodyPr wrap="square" rtlCol="0">
            <a:spAutoFit/>
          </a:bodyPr>
          <a:lstStyle/>
          <a:p>
            <a:pPr algn="ctr"/>
            <a:r>
              <a:rPr lang="en-GB" sz="1400" dirty="0" smtClean="0"/>
              <a:t>Dashed model is GHSE-07 (“Gravitational-</a:t>
            </a:r>
            <a:r>
              <a:rPr lang="en-GB" sz="1400" dirty="0" err="1" smtClean="0"/>
              <a:t>HydroStatic</a:t>
            </a:r>
            <a:r>
              <a:rPr lang="en-GB" sz="1400" dirty="0" smtClean="0"/>
              <a:t>-Equilibrium”)</a:t>
            </a:r>
            <a:endParaRPr lang="en-GB" sz="1400" dirty="0"/>
          </a:p>
        </p:txBody>
      </p:sp>
      <p:pic>
        <p:nvPicPr>
          <p:cNvPr id="13" name="Content Placeholder 12" descr="FIG05w.eps"/>
          <p:cNvPicPr>
            <a:picLocks noGrp="1" noChangeAspect="1"/>
          </p:cNvPicPr>
          <p:nvPr>
            <p:ph sz="half" idx="2"/>
          </p:nvPr>
        </p:nvPicPr>
        <mc:AlternateContent xmlns:ma="http://schemas.microsoft.com/office/mac/drawingml/2008/main">
          <mc:Choice Requires="ma">
            <p:blipFill>
              <a:blip r:embed="rId2"/>
              <a:srcRect l="13337" t="7768" r="13467" b="39442"/>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rcRect l="13337" t="7768" r="13467" b="39442"/>
              <a:stretch>
                <a:fillRect/>
              </a:stretch>
            </p:blipFill>
          </mc:Fallback>
        </mc:AlternateContent>
        <p:spPr>
          <a:xfrm>
            <a:off x="889002" y="2345917"/>
            <a:ext cx="3536460" cy="3300697"/>
          </a:xfrm>
        </p:spPr>
      </p:pic>
      <p:pic>
        <p:nvPicPr>
          <p:cNvPr id="17" name="Content Placeholder 16" descr="FIG10w.eps"/>
          <p:cNvPicPr>
            <a:picLocks noGrp="1" noChangeAspect="1"/>
          </p:cNvPicPr>
          <p:nvPr>
            <p:ph sz="half" idx="4"/>
          </p:nvPr>
        </p:nvPicPr>
        <mc:AlternateContent xmlns:ma="http://schemas.microsoft.com/office/mac/drawingml/2008/main">
          <mc:Choice Requires="ma">
            <p:blipFill>
              <a:blip r:embed="rId4"/>
              <a:srcRect l="17761" t="6511" r="13597" b="35671"/>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5"/>
              <a:srcRect l="17761" t="6511" r="13597" b="35671"/>
              <a:stretch>
                <a:fillRect/>
              </a:stretch>
            </p:blipFill>
          </mc:Fallback>
        </mc:AlternateContent>
        <p:spPr>
          <a:xfrm>
            <a:off x="5343768" y="1924538"/>
            <a:ext cx="3253154" cy="3546091"/>
          </a:xfr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dirty="0" smtClean="0"/>
              <a:t>Temperature deficit relative to QS</a:t>
            </a:r>
            <a:endParaRPr lang="en-GB" dirty="0"/>
          </a:p>
        </p:txBody>
      </p:sp>
      <p:sp>
        <p:nvSpPr>
          <p:cNvPr id="8" name="Date Placeholder 7"/>
          <p:cNvSpPr>
            <a:spLocks noGrp="1"/>
          </p:cNvSpPr>
          <p:nvPr>
            <p:ph type="dt" sz="half" idx="10"/>
          </p:nvPr>
        </p:nvSpPr>
        <p:spPr/>
        <p:txBody>
          <a:bodyPr/>
          <a:lstStyle/>
          <a:p>
            <a:fld id="{A26D6CCF-0FEB-384B-8B36-9846BF7B554C}" type="datetime4">
              <a:rPr lang="en-US" smtClean="0"/>
              <a:pPr/>
              <a:t>June 27, 2010</a:t>
            </a:fld>
            <a:endParaRPr lang="en-US"/>
          </a:p>
        </p:txBody>
      </p:sp>
      <p:sp>
        <p:nvSpPr>
          <p:cNvPr id="10" name="Footer Placeholder 9"/>
          <p:cNvSpPr>
            <a:spLocks noGrp="1"/>
          </p:cNvSpPr>
          <p:nvPr>
            <p:ph type="ftr" sz="quarter" idx="11"/>
          </p:nvPr>
        </p:nvSpPr>
        <p:spPr/>
        <p:txBody>
          <a:bodyPr/>
          <a:lstStyle/>
          <a:p>
            <a:r>
              <a:rPr lang="en-US" smtClean="0"/>
              <a:t>GONG 2010 / SOHO 24 Aix en Provence</a:t>
            </a:r>
            <a:endParaRPr lang="en-US"/>
          </a:p>
        </p:txBody>
      </p:sp>
      <p:sp>
        <p:nvSpPr>
          <p:cNvPr id="9" name="Slide Number Placeholder 8"/>
          <p:cNvSpPr>
            <a:spLocks noGrp="1"/>
          </p:cNvSpPr>
          <p:nvPr>
            <p:ph type="sldNum" sz="quarter" idx="12"/>
          </p:nvPr>
        </p:nvSpPr>
        <p:spPr/>
        <p:txBody>
          <a:bodyPr/>
          <a:lstStyle/>
          <a:p>
            <a:fld id="{D19F6313-6147-DB4D-B858-5FCACD49F572}" type="slidenum">
              <a:rPr lang="en-US" smtClean="0"/>
              <a:pPr/>
              <a:t>9</a:t>
            </a:fld>
            <a:endParaRPr lang="en-US"/>
          </a:p>
        </p:txBody>
      </p:sp>
      <p:sp>
        <p:nvSpPr>
          <p:cNvPr id="13" name="Content Placeholder 12"/>
          <p:cNvSpPr>
            <a:spLocks noGrp="1"/>
          </p:cNvSpPr>
          <p:nvPr>
            <p:ph sz="quarter" idx="1"/>
          </p:nvPr>
        </p:nvSpPr>
        <p:spPr>
          <a:xfrm>
            <a:off x="914400" y="1856153"/>
            <a:ext cx="3749040" cy="4151924"/>
          </a:xfrm>
        </p:spPr>
        <p:txBody>
          <a:bodyPr>
            <a:noAutofit/>
          </a:bodyPr>
          <a:lstStyle/>
          <a:p>
            <a:pPr marL="0" indent="0">
              <a:buNone/>
            </a:pPr>
            <a:r>
              <a:rPr lang="en-US" sz="1400" dirty="0" smtClean="0"/>
              <a:t>The thermal anomaly of the </a:t>
            </a:r>
            <a:r>
              <a:rPr lang="en-US" sz="1400" b="1" dirty="0" smtClean="0"/>
              <a:t>LRRMC-25 umbra is represented by solid curves</a:t>
            </a:r>
            <a:r>
              <a:rPr lang="en-US" sz="1400" dirty="0" smtClean="0"/>
              <a:t> in terms of its temperature deficit, ∆T, with respect to that of the quiet Sun at the same </a:t>
            </a:r>
            <a:r>
              <a:rPr lang="en-US" sz="1400" b="1" dirty="0" smtClean="0"/>
              <a:t>column mass density</a:t>
            </a:r>
            <a:r>
              <a:rPr lang="en-US" sz="1400" dirty="0" smtClean="0"/>
              <a:t>, </a:t>
            </a:r>
            <a:r>
              <a:rPr lang="en-US" sz="1400" i="1" dirty="0" err="1" smtClean="0"/>
              <a:t>m</a:t>
            </a:r>
            <a:r>
              <a:rPr lang="en-US" sz="1400" dirty="0" smtClean="0"/>
              <a:t>. The vertical blue and green lines mark the bases of the photospheres of the umbra and quiet Sun, respectively. In the thermal deficit, we recognize a “</a:t>
            </a:r>
            <a:r>
              <a:rPr lang="en-US" sz="1400" dirty="0" smtClean="0">
                <a:solidFill>
                  <a:srgbClr val="FF0000"/>
                </a:solidFill>
              </a:rPr>
              <a:t>shallow component</a:t>
            </a:r>
            <a:r>
              <a:rPr lang="en-US" sz="1400" dirty="0" smtClean="0"/>
              <a:t>” (solid </a:t>
            </a:r>
            <a:r>
              <a:rPr lang="en-US" sz="1400" dirty="0" smtClean="0">
                <a:solidFill>
                  <a:srgbClr val="FF0000"/>
                </a:solidFill>
              </a:rPr>
              <a:t>red</a:t>
            </a:r>
            <a:r>
              <a:rPr lang="en-US" sz="1400" dirty="0" smtClean="0"/>
              <a:t> curve) and a “</a:t>
            </a:r>
            <a:r>
              <a:rPr lang="en-US" sz="1400" dirty="0" smtClean="0">
                <a:solidFill>
                  <a:schemeClr val="bg2">
                    <a:lumMod val="50000"/>
                  </a:schemeClr>
                </a:solidFill>
              </a:rPr>
              <a:t>deep component</a:t>
            </a:r>
            <a:r>
              <a:rPr lang="en-US" sz="1400" dirty="0" smtClean="0"/>
              <a:t>” (solid </a:t>
            </a:r>
            <a:r>
              <a:rPr lang="en-US" sz="1400" dirty="0" smtClean="0">
                <a:solidFill>
                  <a:schemeClr val="bg2">
                    <a:lumMod val="50000"/>
                  </a:schemeClr>
                </a:solidFill>
              </a:rPr>
              <a:t>brown</a:t>
            </a:r>
            <a:r>
              <a:rPr lang="en-US" sz="1400" dirty="0" smtClean="0"/>
              <a:t> curve). The column mass densities, </a:t>
            </a:r>
            <a:r>
              <a:rPr lang="en-US" sz="1400" i="1" dirty="0" err="1" smtClean="0"/>
              <a:t>m</a:t>
            </a:r>
            <a:r>
              <a:rPr lang="en-US" sz="1400" dirty="0" smtClean="0"/>
              <a:t> to be identified with a selection of depths, </a:t>
            </a:r>
            <a:r>
              <a:rPr lang="en-US" sz="1400" i="1" dirty="0" err="1" smtClean="0"/>
              <a:t>z</a:t>
            </a:r>
            <a:r>
              <a:rPr lang="en-US" sz="1400" dirty="0" smtClean="0"/>
              <a:t>, in the quiet Sun and sunspot umbra are indicated by skewed </a:t>
            </a:r>
            <a:r>
              <a:rPr lang="en-US" sz="1400" dirty="0" err="1" smtClean="0"/>
              <a:t>fiducials</a:t>
            </a:r>
            <a:r>
              <a:rPr lang="en-US" sz="1400" dirty="0" smtClean="0"/>
              <a:t> connecting number lines labeled “Quiet” (</a:t>
            </a:r>
            <a:r>
              <a:rPr lang="en-US" sz="1400" dirty="0" smtClean="0">
                <a:solidFill>
                  <a:srgbClr val="008000"/>
                </a:solidFill>
              </a:rPr>
              <a:t>green</a:t>
            </a:r>
            <a:r>
              <a:rPr lang="en-US" sz="1400" dirty="0" smtClean="0"/>
              <a:t>) and “Umbra” (</a:t>
            </a:r>
            <a:r>
              <a:rPr lang="en-US" sz="1400" dirty="0" smtClean="0">
                <a:solidFill>
                  <a:srgbClr val="0000FF"/>
                </a:solidFill>
              </a:rPr>
              <a:t>blue</a:t>
            </a:r>
            <a:r>
              <a:rPr lang="en-US" sz="1400" dirty="0" smtClean="0"/>
              <a:t>) beneath the temperature-deficit profile. </a:t>
            </a:r>
            <a:r>
              <a:rPr lang="en-US" sz="1400" dirty="0" smtClean="0">
                <a:solidFill>
                  <a:srgbClr val="0000FF"/>
                </a:solidFill>
              </a:rPr>
              <a:t>Blue</a:t>
            </a:r>
            <a:r>
              <a:rPr lang="en-US" sz="1400" dirty="0" smtClean="0"/>
              <a:t>, </a:t>
            </a:r>
            <a:r>
              <a:rPr lang="en-US" sz="1400" dirty="0" smtClean="0">
                <a:solidFill>
                  <a:srgbClr val="FF0000"/>
                </a:solidFill>
              </a:rPr>
              <a:t>red</a:t>
            </a:r>
            <a:r>
              <a:rPr lang="en-US" sz="1400" dirty="0" smtClean="0"/>
              <a:t>, and </a:t>
            </a:r>
            <a:r>
              <a:rPr lang="en-US" sz="1400" dirty="0" smtClean="0">
                <a:solidFill>
                  <a:srgbClr val="8B7B57"/>
                </a:solidFill>
              </a:rPr>
              <a:t>brown</a:t>
            </a:r>
            <a:r>
              <a:rPr lang="en-US" sz="1400" dirty="0" smtClean="0"/>
              <a:t> dashed curves in the top plot represent temperature-deficit profiles of composite, shallow, and deep components, respectively, of an empirical model, GHSE-07, fashioned to fit the </a:t>
            </a:r>
            <a:r>
              <a:rPr lang="en-US" sz="1400" dirty="0" err="1" smtClean="0"/>
              <a:t>helioseismic</a:t>
            </a:r>
            <a:r>
              <a:rPr lang="en-US" sz="1400" dirty="0" smtClean="0"/>
              <a:t> observations.</a:t>
            </a:r>
            <a:endParaRPr lang="en-GB" sz="1400" dirty="0"/>
          </a:p>
        </p:txBody>
      </p:sp>
      <p:sp>
        <p:nvSpPr>
          <p:cNvPr id="12" name="TextBox 11"/>
          <p:cNvSpPr txBox="1"/>
          <p:nvPr/>
        </p:nvSpPr>
        <p:spPr>
          <a:xfrm>
            <a:off x="5519615" y="5763846"/>
            <a:ext cx="2813539" cy="307777"/>
          </a:xfrm>
          <a:prstGeom prst="rect">
            <a:avLst/>
          </a:prstGeom>
          <a:noFill/>
        </p:spPr>
        <p:txBody>
          <a:bodyPr wrap="square" rtlCol="0">
            <a:spAutoFit/>
          </a:bodyPr>
          <a:lstStyle/>
          <a:p>
            <a:pPr algn="ctr"/>
            <a:r>
              <a:rPr lang="en-GB" sz="1400" dirty="0" smtClean="0">
                <a:solidFill>
                  <a:schemeClr val="accent2"/>
                </a:solidFill>
              </a:rPr>
              <a:t>GHSE-07 is shallower</a:t>
            </a:r>
            <a:endParaRPr lang="en-GB" sz="1400" dirty="0">
              <a:solidFill>
                <a:schemeClr val="accent2"/>
              </a:solidFill>
            </a:endParaRPr>
          </a:p>
        </p:txBody>
      </p:sp>
      <p:pic>
        <p:nvPicPr>
          <p:cNvPr id="15" name="Content Placeholder 14" descr="FIG07w.eps"/>
          <p:cNvPicPr>
            <a:picLocks noGrp="1" noChangeAspect="1"/>
          </p:cNvPicPr>
          <p:nvPr>
            <p:ph sz="quarter" idx="2"/>
          </p:nvPr>
        </p:nvPicPr>
        <mc:AlternateContent xmlns:ma="http://schemas.microsoft.com/office/mac/drawingml/2008/main">
          <mc:Choice Requires="ma">
            <p:blipFill>
              <a:blip r:embed="rId2"/>
              <a:srcRect l="14086" t="7009" r="10984" b="35726"/>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rcRect l="14086" t="7009" r="10984" b="35726"/>
              <a:stretch>
                <a:fillRect/>
              </a:stretch>
            </p:blipFill>
          </mc:Fallback>
        </mc:AlternateContent>
        <p:spPr>
          <a:xfrm>
            <a:off x="4634299" y="1651000"/>
            <a:ext cx="4177547" cy="4132385"/>
          </a:xfrm>
        </p:spPr>
      </p:pic>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1498</TotalTime>
  <Words>2817</Words>
  <Application>Microsoft Macintosh PowerPoint</Application>
  <PresentationFormat>On-screen Show (4:3)</PresentationFormat>
  <Paragraphs>148</Paragraphs>
  <Slides>21</Slides>
  <Notes>3</Notes>
  <HiddenSlides>0</HiddenSlides>
  <MMClips>1</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Equity</vt:lpstr>
      <vt:lpstr>Equation</vt:lpstr>
      <vt:lpstr>Paul S Cally (Monash) Charles Lindsey (CoRA/NWRA) Matthias Rempel (HAO) </vt:lpstr>
      <vt:lpstr>What I’m going to tell you</vt:lpstr>
      <vt:lpstr>Sunspot seismology: deep or shallow?</vt:lpstr>
      <vt:lpstr>Sunspot seismology: magnetic or thermal?</vt:lpstr>
      <vt:lpstr>Near-vertical wave hardly sees near-vertical B</vt:lpstr>
      <vt:lpstr>Atmosphere’s taken from time-averaged Rempel et al simulations</vt:lpstr>
      <vt:lpstr>Slide 7</vt:lpstr>
      <vt:lpstr>Model umbrae with Wilson depression</vt:lpstr>
      <vt:lpstr>Temperature deficit relative to QS</vt:lpstr>
      <vt:lpstr>Why does cool umbra lead to reduction in travel time?</vt:lpstr>
      <vt:lpstr>Travel time deficits in model atmospheres</vt:lpstr>
      <vt:lpstr>Summary</vt:lpstr>
      <vt:lpstr>The End thanks</vt:lpstr>
      <vt:lpstr>Abstract</vt:lpstr>
      <vt:lpstr>Acoustic diffraction (according to Charlie)</vt:lpstr>
      <vt:lpstr>Acoustic diffraction (according to Charlie 2)</vt:lpstr>
      <vt:lpstr>Slide 17</vt:lpstr>
      <vt:lpstr>Slide 18</vt:lpstr>
      <vt:lpstr>Sunspot seismology: magnetic or thermal?</vt:lpstr>
      <vt:lpstr>Slide 20</vt:lpstr>
      <vt:lpstr>Slide 21</vt:lpstr>
    </vt:vector>
  </TitlesOfParts>
  <Company>School of Mathematical Sciences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Paul S Cally (Monash) Charles Lindsey (CoRA/NWRA) Mathias Rempel (HAO) </dc:title>
  <dc:creator>Paul Cally</dc:creator>
  <cp:lastModifiedBy>Paul Cally</cp:lastModifiedBy>
  <cp:revision>92</cp:revision>
  <dcterms:created xsi:type="dcterms:W3CDTF">2010-06-27T06:16:40Z</dcterms:created>
  <dcterms:modified xsi:type="dcterms:W3CDTF">2010-06-27T06:16:46Z</dcterms:modified>
</cp:coreProperties>
</file>